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notesMasterIdLst>
    <p:notesMasterId r:id="rId24"/>
  </p:notesMasterIdLst>
  <p:handoutMasterIdLst>
    <p:handoutMasterId r:id="rId25"/>
  </p:handoutMasterIdLst>
  <p:sldIdLst>
    <p:sldId id="258" r:id="rId5"/>
    <p:sldId id="260" r:id="rId6"/>
    <p:sldId id="261" r:id="rId7"/>
    <p:sldId id="275" r:id="rId8"/>
    <p:sldId id="262" r:id="rId9"/>
    <p:sldId id="276" r:id="rId10"/>
    <p:sldId id="264" r:id="rId11"/>
    <p:sldId id="265" r:id="rId12"/>
    <p:sldId id="278" r:id="rId13"/>
    <p:sldId id="266" r:id="rId14"/>
    <p:sldId id="267" r:id="rId15"/>
    <p:sldId id="268" r:id="rId16"/>
    <p:sldId id="279" r:id="rId17"/>
    <p:sldId id="269" r:id="rId18"/>
    <p:sldId id="283" r:id="rId19"/>
    <p:sldId id="286" r:id="rId20"/>
    <p:sldId id="281" r:id="rId21"/>
    <p:sldId id="285" r:id="rId22"/>
    <p:sldId id="270" r:id="rId23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elie Varin" initials="AV" lastIdx="1" clrIdx="0">
    <p:extLst>
      <p:ext uri="{19B8F6BF-5375-455C-9EA6-DF929625EA0E}">
        <p15:presenceInfo xmlns:p15="http://schemas.microsoft.com/office/powerpoint/2012/main" userId="S::Amelie.varin@monteux.fr::63041283-11bf-4604-86fb-89a46c6bb1d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DD7EE"/>
    <a:srgbClr val="4EB4E2"/>
    <a:srgbClr val="CC00CC"/>
    <a:srgbClr val="5B9BD5"/>
    <a:srgbClr val="F8CBAD"/>
    <a:srgbClr val="FF66CC"/>
    <a:srgbClr val="CC3399"/>
    <a:srgbClr val="22550A"/>
    <a:srgbClr val="E562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96" autoAdjust="0"/>
  </p:normalViewPr>
  <p:slideViewPr>
    <p:cSldViewPr snapToGrid="0">
      <p:cViewPr varScale="1">
        <p:scale>
          <a:sx n="55" d="100"/>
          <a:sy n="55" d="100"/>
        </p:scale>
        <p:origin x="2515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29A6F-7774-4C67-888F-5E0632F092D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2A8C66-FFED-4B89-BD1F-F063002370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14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AE54A-6068-4ADA-A505-7D4C28D0A80F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6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FBF50-0F59-402F-B4C6-271F88BDE7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6852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FBF50-0F59-402F-B4C6-271F88BDE79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311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24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697"/>
            </a:lvl1pPr>
            <a:lvl2pPr marL="323286" indent="0" algn="ctr">
              <a:buNone/>
              <a:defRPr sz="1414"/>
            </a:lvl2pPr>
            <a:lvl3pPr marL="646572" indent="0" algn="ctr">
              <a:buNone/>
              <a:defRPr sz="1273"/>
            </a:lvl3pPr>
            <a:lvl4pPr marL="969858" indent="0" algn="ctr">
              <a:buNone/>
              <a:defRPr sz="1131"/>
            </a:lvl4pPr>
            <a:lvl5pPr marL="1293144" indent="0" algn="ctr">
              <a:buNone/>
              <a:defRPr sz="1131"/>
            </a:lvl5pPr>
            <a:lvl6pPr marL="1616431" indent="0" algn="ctr">
              <a:buNone/>
              <a:defRPr sz="1131"/>
            </a:lvl6pPr>
            <a:lvl7pPr marL="1939717" indent="0" algn="ctr">
              <a:buNone/>
              <a:defRPr sz="1131"/>
            </a:lvl7pPr>
            <a:lvl8pPr marL="2263003" indent="0" algn="ctr">
              <a:buNone/>
              <a:defRPr sz="1131"/>
            </a:lvl8pPr>
            <a:lvl9pPr marL="2586289" indent="0" algn="ctr">
              <a:buNone/>
              <a:defRPr sz="113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67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24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697">
                <a:solidFill>
                  <a:schemeClr val="tx1"/>
                </a:solidFill>
              </a:defRPr>
            </a:lvl1pPr>
            <a:lvl2pPr marL="323286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2pPr>
            <a:lvl3pPr marL="646572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3pPr>
            <a:lvl4pPr marL="969858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4pPr>
            <a:lvl5pPr marL="1293144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5pPr>
            <a:lvl6pPr marL="1616431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6pPr>
            <a:lvl7pPr marL="1939717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7pPr>
            <a:lvl8pPr marL="2263003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8pPr>
            <a:lvl9pPr marL="2586289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4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64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286" indent="0">
              <a:buNone/>
              <a:defRPr sz="1414" b="1"/>
            </a:lvl2pPr>
            <a:lvl3pPr marL="646572" indent="0">
              <a:buNone/>
              <a:defRPr sz="1273" b="1"/>
            </a:lvl3pPr>
            <a:lvl4pPr marL="969858" indent="0">
              <a:buNone/>
              <a:defRPr sz="1131" b="1"/>
            </a:lvl4pPr>
            <a:lvl5pPr marL="1293144" indent="0">
              <a:buNone/>
              <a:defRPr sz="1131" b="1"/>
            </a:lvl5pPr>
            <a:lvl6pPr marL="1616431" indent="0">
              <a:buNone/>
              <a:defRPr sz="1131" b="1"/>
            </a:lvl6pPr>
            <a:lvl7pPr marL="1939717" indent="0">
              <a:buNone/>
              <a:defRPr sz="1131" b="1"/>
            </a:lvl7pPr>
            <a:lvl8pPr marL="2263003" indent="0">
              <a:buNone/>
              <a:defRPr sz="1131" b="1"/>
            </a:lvl8pPr>
            <a:lvl9pPr marL="2586289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286" indent="0">
              <a:buNone/>
              <a:defRPr sz="1414" b="1"/>
            </a:lvl2pPr>
            <a:lvl3pPr marL="646572" indent="0">
              <a:buNone/>
              <a:defRPr sz="1273" b="1"/>
            </a:lvl3pPr>
            <a:lvl4pPr marL="969858" indent="0">
              <a:buNone/>
              <a:defRPr sz="1131" b="1"/>
            </a:lvl4pPr>
            <a:lvl5pPr marL="1293144" indent="0">
              <a:buNone/>
              <a:defRPr sz="1131" b="1"/>
            </a:lvl5pPr>
            <a:lvl6pPr marL="1616431" indent="0">
              <a:buNone/>
              <a:defRPr sz="1131" b="1"/>
            </a:lvl6pPr>
            <a:lvl7pPr marL="1939717" indent="0">
              <a:buNone/>
              <a:defRPr sz="1131" b="1"/>
            </a:lvl7pPr>
            <a:lvl8pPr marL="2263003" indent="0">
              <a:buNone/>
              <a:defRPr sz="1131" b="1"/>
            </a:lvl8pPr>
            <a:lvl9pPr marL="2586289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81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26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7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26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131"/>
            </a:lvl1pPr>
            <a:lvl2pPr marL="323286" indent="0">
              <a:buNone/>
              <a:defRPr sz="990"/>
            </a:lvl2pPr>
            <a:lvl3pPr marL="646572" indent="0">
              <a:buNone/>
              <a:defRPr sz="849"/>
            </a:lvl3pPr>
            <a:lvl4pPr marL="969858" indent="0">
              <a:buNone/>
              <a:defRPr sz="707"/>
            </a:lvl4pPr>
            <a:lvl5pPr marL="1293144" indent="0">
              <a:buNone/>
              <a:defRPr sz="707"/>
            </a:lvl5pPr>
            <a:lvl6pPr marL="1616431" indent="0">
              <a:buNone/>
              <a:defRPr sz="707"/>
            </a:lvl6pPr>
            <a:lvl7pPr marL="1939717" indent="0">
              <a:buNone/>
              <a:defRPr sz="707"/>
            </a:lvl7pPr>
            <a:lvl8pPr marL="2263003" indent="0">
              <a:buNone/>
              <a:defRPr sz="707"/>
            </a:lvl8pPr>
            <a:lvl9pPr marL="2586289" indent="0">
              <a:buNone/>
              <a:defRPr sz="7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79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26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263"/>
            </a:lvl1pPr>
            <a:lvl2pPr marL="323286" indent="0">
              <a:buNone/>
              <a:defRPr sz="1980"/>
            </a:lvl2pPr>
            <a:lvl3pPr marL="646572" indent="0">
              <a:buNone/>
              <a:defRPr sz="1697"/>
            </a:lvl3pPr>
            <a:lvl4pPr marL="969858" indent="0">
              <a:buNone/>
              <a:defRPr sz="1414"/>
            </a:lvl4pPr>
            <a:lvl5pPr marL="1293144" indent="0">
              <a:buNone/>
              <a:defRPr sz="1414"/>
            </a:lvl5pPr>
            <a:lvl6pPr marL="1616431" indent="0">
              <a:buNone/>
              <a:defRPr sz="1414"/>
            </a:lvl6pPr>
            <a:lvl7pPr marL="1939717" indent="0">
              <a:buNone/>
              <a:defRPr sz="1414"/>
            </a:lvl7pPr>
            <a:lvl8pPr marL="2263003" indent="0">
              <a:buNone/>
              <a:defRPr sz="1414"/>
            </a:lvl8pPr>
            <a:lvl9pPr marL="2586289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131"/>
            </a:lvl1pPr>
            <a:lvl2pPr marL="323286" indent="0">
              <a:buNone/>
              <a:defRPr sz="990"/>
            </a:lvl2pPr>
            <a:lvl3pPr marL="646572" indent="0">
              <a:buNone/>
              <a:defRPr sz="849"/>
            </a:lvl3pPr>
            <a:lvl4pPr marL="969858" indent="0">
              <a:buNone/>
              <a:defRPr sz="707"/>
            </a:lvl4pPr>
            <a:lvl5pPr marL="1293144" indent="0">
              <a:buNone/>
              <a:defRPr sz="707"/>
            </a:lvl5pPr>
            <a:lvl6pPr marL="1616431" indent="0">
              <a:buNone/>
              <a:defRPr sz="707"/>
            </a:lvl6pPr>
            <a:lvl7pPr marL="1939717" indent="0">
              <a:buNone/>
              <a:defRPr sz="707"/>
            </a:lvl7pPr>
            <a:lvl8pPr marL="2263003" indent="0">
              <a:buNone/>
              <a:defRPr sz="707"/>
            </a:lvl8pPr>
            <a:lvl9pPr marL="2586289" indent="0">
              <a:buNone/>
              <a:defRPr sz="70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216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374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5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87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" t="-240" r="-169" b="142"/>
          <a:stretch/>
        </p:blipFill>
        <p:spPr>
          <a:xfrm>
            <a:off x="0" y="-25757"/>
            <a:ext cx="7572777" cy="10702344"/>
          </a:xfrm>
        </p:spPr>
      </p:pic>
      <p:sp>
        <p:nvSpPr>
          <p:cNvPr id="7" name="ZoneTexte 6"/>
          <p:cNvSpPr txBox="1"/>
          <p:nvPr/>
        </p:nvSpPr>
        <p:spPr>
          <a:xfrm>
            <a:off x="2028825" y="9942491"/>
            <a:ext cx="547625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ea typeface="Calibri"/>
                <a:cs typeface="Calibri"/>
              </a:rPr>
              <a:t>Vacances  de Toussaint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867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" y="-734"/>
            <a:ext cx="7559155" cy="1069254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8637" y="10322481"/>
            <a:ext cx="75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4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1437289"/>
            <a:ext cx="7559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>
                <a:solidFill>
                  <a:srgbClr val="05086F"/>
                </a:solidFill>
                <a:latin typeface="Impact" panose="020B0806030902050204" pitchFamily="34" charset="0"/>
              </a:rPr>
              <a:t>Petites sections</a:t>
            </a:r>
            <a:endParaRPr lang="fr-FR" sz="7200">
              <a:solidFill>
                <a:srgbClr val="05086F"/>
              </a:solidFill>
              <a:latin typeface="Impact" panose="020B080603090205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6519" y="7261412"/>
            <a:ext cx="6884894" cy="28776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5879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" y="-64976"/>
            <a:ext cx="7547026" cy="10759057"/>
          </a:xfrm>
          <a:solidFill>
            <a:srgbClr val="C33D82"/>
          </a:solidFill>
        </p:spPr>
      </p:pic>
      <p:sp>
        <p:nvSpPr>
          <p:cNvPr id="6" name="ZoneTexte 5"/>
          <p:cNvSpPr txBox="1"/>
          <p:nvPr/>
        </p:nvSpPr>
        <p:spPr>
          <a:xfrm>
            <a:off x="7259476" y="10262323"/>
            <a:ext cx="759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5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-104504" y="1442431"/>
            <a:ext cx="7758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>
              <a:solidFill>
                <a:srgbClr val="C33D82"/>
              </a:solidFill>
              <a:latin typeface="Elephant" panose="02020904090505020303" pitchFamily="18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9038" y="274338"/>
            <a:ext cx="775843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19 au 23 octobre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150660"/>
              </p:ext>
            </p:extLst>
          </p:nvPr>
        </p:nvGraphicFramePr>
        <p:xfrm>
          <a:off x="69038" y="1258874"/>
          <a:ext cx="7391003" cy="9018252"/>
        </p:xfrm>
        <a:graphic>
          <a:graphicData uri="http://schemas.openxmlformats.org/drawingml/2006/table">
            <a:tbl>
              <a:tblPr/>
              <a:tblGrid>
                <a:gridCol w="1668125">
                  <a:extLst>
                    <a:ext uri="{9D8B030D-6E8A-4147-A177-3AD203B41FA5}">
                      <a16:colId xmlns:a16="http://schemas.microsoft.com/office/drawing/2014/main" val="1774318091"/>
                    </a:ext>
                  </a:extLst>
                </a:gridCol>
                <a:gridCol w="1524301">
                  <a:extLst>
                    <a:ext uri="{9D8B030D-6E8A-4147-A177-3AD203B41FA5}">
                      <a16:colId xmlns:a16="http://schemas.microsoft.com/office/drawing/2014/main" val="3200036175"/>
                    </a:ext>
                  </a:extLst>
                </a:gridCol>
                <a:gridCol w="1465349">
                  <a:extLst>
                    <a:ext uri="{9D8B030D-6E8A-4147-A177-3AD203B41FA5}">
                      <a16:colId xmlns:a16="http://schemas.microsoft.com/office/drawing/2014/main" val="1444490493"/>
                    </a:ext>
                  </a:extLst>
                </a:gridCol>
                <a:gridCol w="1366614">
                  <a:extLst>
                    <a:ext uri="{9D8B030D-6E8A-4147-A177-3AD203B41FA5}">
                      <a16:colId xmlns:a16="http://schemas.microsoft.com/office/drawing/2014/main" val="1676226258"/>
                    </a:ext>
                  </a:extLst>
                </a:gridCol>
                <a:gridCol w="1366614">
                  <a:extLst>
                    <a:ext uri="{9D8B030D-6E8A-4147-A177-3AD203B41FA5}">
                      <a16:colId xmlns:a16="http://schemas.microsoft.com/office/drawing/2014/main" val="312539065"/>
                    </a:ext>
                  </a:extLst>
                </a:gridCol>
              </a:tblGrid>
              <a:tr h="52607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19/10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25CB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20/10</a:t>
                      </a: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21/10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25CB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22/10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25CB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  23/10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CB25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718595"/>
                  </a:ext>
                </a:extLst>
              </a:tr>
              <a:tr h="103111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lvl="0" algn="ctr">
                        <a:buNone/>
                      </a:pPr>
                      <a:endParaRPr lang="fr-FR" sz="1600" b="1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 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endParaRPr lang="fr-F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9h/9h30</a:t>
                      </a:r>
                      <a:r>
                        <a:rPr lang="fr-FR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Rituel du matin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9h/9h30</a:t>
                      </a:r>
                      <a:r>
                        <a:rPr lang="fr-FR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b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fr-FR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Rituel du matin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endParaRPr lang="fr-FR" sz="1600" b="1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Rituel du matin</a:t>
                      </a:r>
                    </a:p>
                  </a:txBody>
                  <a:tcPr marL="9524" marR="9524" marT="952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271801"/>
                  </a:ext>
                </a:extLst>
              </a:tr>
              <a:tr h="4061319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*Fabrication de guirlande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*Chanson d’Halloween</a:t>
                      </a:r>
                    </a:p>
                    <a:p>
                      <a:pPr marL="0" lvl="0" indent="0" algn="ctr">
                        <a:buNone/>
                      </a:pPr>
                      <a:endParaRPr lang="fr-FR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ctr">
                        <a:buNone/>
                      </a:pPr>
                      <a:endParaRPr lang="fr-FR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ctr">
                        <a:buNone/>
                      </a:pPr>
                      <a:endParaRPr lang="fr-FR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 algn="ctr">
                        <a:buNone/>
                      </a:pPr>
                      <a:endParaRPr lang="fr-FR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b="1" dirty="0"/>
                        <a:t>Sortie à la ferme pédagogique Les Pagas du Ventoux à Bédoin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dirty="0"/>
                        <a:t>Halloween au Japon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dirty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800" dirty="0"/>
                        <a:t>*Atelier cuisine ave l’UPV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dirty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dirty="0"/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dirty="0"/>
                        <a:t>*Création de lanternes fantômes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*Création de lanternes citrouilles</a:t>
                      </a:r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  <a:p>
                      <a:pPr lvl="0" algn="ctr">
                        <a:buNone/>
                      </a:pPr>
                      <a:r>
                        <a:rPr lang="fr-FR" sz="1800" dirty="0"/>
                        <a:t>*Jeux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dirty="0"/>
                        <a:t>*Jeu sportif: Retrouver les fantômes </a:t>
                      </a:r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  <a:p>
                      <a:pPr lvl="0" algn="ctr">
                        <a:buNone/>
                      </a:pPr>
                      <a:r>
                        <a:rPr lang="fr-FR" sz="1800" dirty="0"/>
                        <a:t>*Le liquide newtonien </a:t>
                      </a:r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  <a:p>
                      <a:pPr lvl="0" algn="ctr">
                        <a:buNone/>
                      </a:pPr>
                      <a:endParaRPr lang="fr-FR" sz="16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469386"/>
                  </a:ext>
                </a:extLst>
              </a:tr>
              <a:tr h="81768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</a:t>
                      </a:r>
                      <a:r>
                        <a:rPr lang="fr-FR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REPOS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</a:t>
                      </a:r>
                    </a:p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 REPOS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ET REPOS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REPAS</a:t>
                      </a:r>
                    </a:p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ET REPOS</a:t>
                      </a:r>
                    </a:p>
                    <a:p>
                      <a:endParaRPr lang="fr-FR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580190"/>
                  </a:ext>
                </a:extLst>
              </a:tr>
              <a:tr h="256726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dirty="0"/>
                        <a:t>*Raconte moi une histoire: Halloween autour du monde du Mexique au Japon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baseline="0" dirty="0"/>
                        <a:t>*Jeu sportif</a:t>
                      </a:r>
                    </a:p>
                    <a:p>
                      <a:pPr marL="0" lv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baseline="0" dirty="0"/>
                        <a:t>« Attention à la citrouille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1800" dirty="0"/>
                        <a:t>*Chanson de la sorcière Gribouille</a:t>
                      </a:r>
                    </a:p>
                    <a:p>
                      <a:pPr marL="0" lvl="0" indent="0" algn="ctr">
                        <a:buNone/>
                      </a:pPr>
                      <a:endParaRPr lang="fr-FR" sz="1800" dirty="0"/>
                    </a:p>
                    <a:p>
                      <a:pPr marL="0" lvl="0" indent="0" algn="ctr">
                        <a:buNone/>
                      </a:pPr>
                      <a:r>
                        <a:rPr lang="fr-FR" sz="1800" dirty="0"/>
                        <a:t>*Jeux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 Jeu à la carte 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233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532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8D05D-E780-6E0F-E7DC-709BF0F17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10C81-DA48-22D6-A9AA-93B2572FB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70629D9-3E1D-207D-C5CC-148F33152A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68" y="-73288"/>
            <a:ext cx="7678124" cy="10708861"/>
          </a:xfrm>
          <a:solidFill>
            <a:srgbClr val="C33D82"/>
          </a:solidFill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D467E75-4F1F-FF5D-EC87-58417C4155F8}"/>
              </a:ext>
            </a:extLst>
          </p:cNvPr>
          <p:cNvSpPr txBox="1"/>
          <p:nvPr/>
        </p:nvSpPr>
        <p:spPr>
          <a:xfrm>
            <a:off x="80983" y="10262324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6E28E5-D911-1CB6-BAEC-5F03FCDECB34}"/>
              </a:ext>
            </a:extLst>
          </p:cNvPr>
          <p:cNvSpPr txBox="1"/>
          <p:nvPr/>
        </p:nvSpPr>
        <p:spPr>
          <a:xfrm>
            <a:off x="-104504" y="1442431"/>
            <a:ext cx="7758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2400" b="1">
              <a:solidFill>
                <a:srgbClr val="C33D82"/>
              </a:solidFill>
              <a:latin typeface="Elephant" panose="02020904090505020303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0AE1B3-BE5B-3A0C-59C8-E6BE8F93DA22}"/>
              </a:ext>
            </a:extLst>
          </p:cNvPr>
          <p:cNvSpPr txBox="1"/>
          <p:nvPr/>
        </p:nvSpPr>
        <p:spPr>
          <a:xfrm>
            <a:off x="40490" y="344861"/>
            <a:ext cx="755967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26 au 30 Octobre</a:t>
            </a:r>
            <a:endParaRPr lang="fr-FR" dirty="0"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/>
            <a:endParaRPr lang="fr-FR" sz="2400" b="1" dirty="0">
              <a:solidFill>
                <a:schemeClr val="bg1"/>
              </a:solidFill>
              <a:latin typeface="Elephant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218530"/>
              </p:ext>
            </p:extLst>
          </p:nvPr>
        </p:nvGraphicFramePr>
        <p:xfrm>
          <a:off x="69307" y="1234422"/>
          <a:ext cx="7490368" cy="8795104"/>
        </p:xfrm>
        <a:graphic>
          <a:graphicData uri="http://schemas.openxmlformats.org/drawingml/2006/table">
            <a:tbl>
              <a:tblPr/>
              <a:tblGrid>
                <a:gridCol w="1701332">
                  <a:extLst>
                    <a:ext uri="{9D8B030D-6E8A-4147-A177-3AD203B41FA5}">
                      <a16:colId xmlns:a16="http://schemas.microsoft.com/office/drawing/2014/main" val="1924737011"/>
                    </a:ext>
                  </a:extLst>
                </a:gridCol>
                <a:gridCol w="1626282">
                  <a:extLst>
                    <a:ext uri="{9D8B030D-6E8A-4147-A177-3AD203B41FA5}">
                      <a16:colId xmlns:a16="http://schemas.microsoft.com/office/drawing/2014/main" val="3993610343"/>
                    </a:ext>
                  </a:extLst>
                </a:gridCol>
                <a:gridCol w="1457725">
                  <a:extLst>
                    <a:ext uri="{9D8B030D-6E8A-4147-A177-3AD203B41FA5}">
                      <a16:colId xmlns:a16="http://schemas.microsoft.com/office/drawing/2014/main" val="1299391604"/>
                    </a:ext>
                  </a:extLst>
                </a:gridCol>
                <a:gridCol w="1542005">
                  <a:extLst>
                    <a:ext uri="{9D8B030D-6E8A-4147-A177-3AD203B41FA5}">
                      <a16:colId xmlns:a16="http://schemas.microsoft.com/office/drawing/2014/main" val="1961622005"/>
                    </a:ext>
                  </a:extLst>
                </a:gridCol>
                <a:gridCol w="1163024">
                  <a:extLst>
                    <a:ext uri="{9D8B030D-6E8A-4147-A177-3AD203B41FA5}">
                      <a16:colId xmlns:a16="http://schemas.microsoft.com/office/drawing/2014/main" val="32980555"/>
                    </a:ext>
                  </a:extLst>
                </a:gridCol>
              </a:tblGrid>
              <a:tr h="87395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</a:t>
                      </a: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26/10</a:t>
                      </a:r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25CB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27/10</a:t>
                      </a:r>
                      <a:endParaRPr lang="fr-FR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28/10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CB25CB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29/10</a:t>
                      </a:r>
                      <a:endParaRPr lang="fr-FR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CB25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 30/10</a:t>
                      </a: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25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613883"/>
                  </a:ext>
                </a:extLst>
              </a:tr>
              <a:tr h="915285">
                <a:tc>
                  <a:txBody>
                    <a:bodyPr/>
                    <a:lstStyle/>
                    <a:p>
                      <a:pPr marL="0" marR="0" lvl="0" indent="0" algn="ctr" defTabSz="75593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9h/9h30 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b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</a:b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5F5F5"/>
                          </a:highlight>
                          <a:uLnTx/>
                          <a:uFillTx/>
                          <a:latin typeface="Calibri"/>
                        </a:rPr>
                        <a:t>9h/9h30 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5F5F5"/>
                        </a:highlight>
                        <a:uLnTx/>
                        <a:uFillTx/>
                        <a:latin typeface="Calibri"/>
                      </a:endParaRP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5F5F5"/>
                          </a:highlight>
                          <a:uLnTx/>
                          <a:uFillTx/>
                          <a:latin typeface="Calibri" panose="020F0502020204030204"/>
                        </a:rPr>
                        <a:t>9h/9h30</a:t>
                      </a:r>
                      <a:endParaRPr lang="fr-FR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5F5F5"/>
                        </a:highlight>
                        <a:uLnTx/>
                        <a:uFillTx/>
                        <a:latin typeface="Calibri"/>
                      </a:endParaRP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5F5F5"/>
                          </a:highlight>
                          <a:uLnTx/>
                          <a:uFillTx/>
                          <a:latin typeface="Calibri"/>
                        </a:rPr>
                        <a:t>9h/9h30 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5F5F5"/>
                        </a:highlight>
                        <a:uLnTx/>
                        <a:uFillTx/>
                        <a:latin typeface="Calibri"/>
                      </a:endParaRP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5F5F5"/>
                          </a:highlight>
                          <a:uLnTx/>
                          <a:uFillTx/>
                          <a:latin typeface="Calibri" panose="020F0502020204030204"/>
                        </a:rPr>
                        <a:t>9h/9h30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5F5F5"/>
                        </a:highlight>
                        <a:uLnTx/>
                        <a:uFillTx/>
                        <a:latin typeface="Calibri" panose="020F050202020403020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8413"/>
                  </a:ext>
                </a:extLst>
              </a:tr>
              <a:tr h="344623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*Atelier cuisine avec l’UPV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 Feuilleté fantôme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dirty="0"/>
                        <a:t>SORTIE YOUJUMP au Pontet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*Création de momie en laine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*fabrication de citrouille en bandes de papier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*Fabrication d’un chapeau de sorcière 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endParaRPr lang="fr-FR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Journée Halloween</a:t>
                      </a:r>
                    </a:p>
                    <a:p>
                      <a:pPr algn="ctr"/>
                      <a:endParaRPr lang="fr-FR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Chasse aux bonbons dans la ville</a:t>
                      </a:r>
                    </a:p>
                    <a:p>
                      <a:pPr algn="ctr"/>
                      <a:r>
                        <a:rPr lang="fr-FR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26436"/>
                  </a:ext>
                </a:extLst>
              </a:tr>
              <a:tr h="83601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REPAS</a:t>
                      </a:r>
                    </a:p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ET</a:t>
                      </a:r>
                      <a:r>
                        <a:rPr lang="fr-FR" sz="1600" b="1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REPOS</a:t>
                      </a:r>
                      <a:endParaRPr lang="fr-FR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REPAS</a:t>
                      </a:r>
                      <a:endParaRPr lang="en-US" sz="1600" b="0" i="0" u="none" strike="noStrike" noProof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latin typeface="Calibri"/>
                        </a:rPr>
                        <a:t>ET REPOS</a:t>
                      </a:r>
                      <a:endParaRPr lang="fr-FR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REPAS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ET REPOS</a:t>
                      </a:r>
                      <a:endParaRPr lang="fr-FR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REPAS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8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ET REPOS</a:t>
                      </a:r>
                      <a:endParaRPr lang="fr-FR" dirty="0"/>
                    </a:p>
                    <a:p>
                      <a:pPr algn="ctr"/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2623618"/>
                  </a:ext>
                </a:extLst>
              </a:tr>
              <a:tr h="272362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*Mon crâne coloré mexicain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1800" baseline="0" dirty="0"/>
                        <a:t>*Chanson de la sorcière Gribouille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fr-FR" sz="1800" baseline="0" dirty="0"/>
                        <a:t>*Jeux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1800" baseline="0" dirty="0"/>
                        <a:t>*Histoire de la sorcière qui voyage grâce à son balai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fr-FR" sz="1800" baseline="0" dirty="0"/>
                        <a:t>*Jeu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aseline="0" dirty="0"/>
                        <a:t>*histoire des citrouilles porte bonheur  </a:t>
                      </a:r>
                    </a:p>
                    <a:p>
                      <a:pPr algn="ctr"/>
                      <a:endParaRPr lang="fr-FR" sz="1800" baseline="0" dirty="0"/>
                    </a:p>
                    <a:p>
                      <a:pPr algn="ctr"/>
                      <a:r>
                        <a:rPr lang="fr-FR" sz="1800" baseline="0" dirty="0"/>
                        <a:t>*Boom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872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625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-1"/>
            <a:ext cx="7559156" cy="1069254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7071816" y="10322481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7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1391570"/>
            <a:ext cx="7559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>
                <a:solidFill>
                  <a:srgbClr val="05086F"/>
                </a:solidFill>
                <a:latin typeface="Impact" panose="020B0806030902050204" pitchFamily="34" charset="0"/>
              </a:rPr>
              <a:t>Moyennes et grandes sections</a:t>
            </a:r>
            <a:endParaRPr lang="fr-FR" sz="7200">
              <a:solidFill>
                <a:srgbClr val="05086F"/>
              </a:solidFill>
              <a:latin typeface="Impact" panose="020B080603090205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4242" y="7323304"/>
            <a:ext cx="6771189" cy="2662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7756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3BAEB-82DF-A374-F0BA-718F38ABC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22A89D-3FC5-D6E3-FDB9-9E3C70F30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F8CDECB-5437-FD85-4D0A-851A4B420B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792"/>
            <a:ext cx="7861952" cy="10902605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8337A35-EAFF-0AE0-1EDD-E8A49883EDD6}"/>
              </a:ext>
            </a:extLst>
          </p:cNvPr>
          <p:cNvSpPr txBox="1"/>
          <p:nvPr/>
        </p:nvSpPr>
        <p:spPr>
          <a:xfrm>
            <a:off x="146569" y="10247857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8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1E7560-9A12-924A-C4EC-F44F5A87DAF5}"/>
              </a:ext>
            </a:extLst>
          </p:cNvPr>
          <p:cNvSpPr txBox="1"/>
          <p:nvPr/>
        </p:nvSpPr>
        <p:spPr>
          <a:xfrm>
            <a:off x="51757" y="217895"/>
            <a:ext cx="7758438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19 au 23 Octobre</a:t>
            </a:r>
          </a:p>
          <a:p>
            <a:pPr algn="ctr"/>
            <a:endParaRPr lang="fr-FR" sz="2400" b="1" dirty="0">
              <a:solidFill>
                <a:schemeClr val="bg1"/>
              </a:solidFill>
              <a:latin typeface="Elephant"/>
            </a:endParaRPr>
          </a:p>
          <a:p>
            <a:pPr algn="ctr"/>
            <a:endParaRPr lang="fr-FR" sz="2400" b="1" dirty="0">
              <a:solidFill>
                <a:schemeClr val="bg1"/>
              </a:solidFill>
              <a:latin typeface="Elephant"/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B4329A81-47C3-1D0C-D9BD-5DACA22A1149}"/>
              </a:ext>
            </a:extLst>
          </p:cNvPr>
          <p:cNvSpPr txBox="1"/>
          <p:nvPr/>
        </p:nvSpPr>
        <p:spPr>
          <a:xfrm>
            <a:off x="3965759" y="4682424"/>
            <a:ext cx="2049462" cy="10937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endParaRPr lang="fr-FR"/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D7EF81C8-1C15-76F9-D301-637F41B7BEC1}"/>
              </a:ext>
            </a:extLst>
          </p:cNvPr>
          <p:cNvSpPr txBox="1"/>
          <p:nvPr/>
        </p:nvSpPr>
        <p:spPr>
          <a:xfrm>
            <a:off x="3965759" y="4682468"/>
            <a:ext cx="2323738" cy="15803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endParaRPr lang="fr-FR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027060"/>
              </p:ext>
            </p:extLst>
          </p:nvPr>
        </p:nvGraphicFramePr>
        <p:xfrm>
          <a:off x="146568" y="1032182"/>
          <a:ext cx="7625742" cy="9215675"/>
        </p:xfrm>
        <a:graphic>
          <a:graphicData uri="http://schemas.openxmlformats.org/drawingml/2006/table">
            <a:tbl>
              <a:tblPr/>
              <a:tblGrid>
                <a:gridCol w="1375415">
                  <a:extLst>
                    <a:ext uri="{9D8B030D-6E8A-4147-A177-3AD203B41FA5}">
                      <a16:colId xmlns:a16="http://schemas.microsoft.com/office/drawing/2014/main" val="4101214258"/>
                    </a:ext>
                  </a:extLst>
                </a:gridCol>
                <a:gridCol w="1542132">
                  <a:extLst>
                    <a:ext uri="{9D8B030D-6E8A-4147-A177-3AD203B41FA5}">
                      <a16:colId xmlns:a16="http://schemas.microsoft.com/office/drawing/2014/main" val="1513875383"/>
                    </a:ext>
                  </a:extLst>
                </a:gridCol>
                <a:gridCol w="1750830">
                  <a:extLst>
                    <a:ext uri="{9D8B030D-6E8A-4147-A177-3AD203B41FA5}">
                      <a16:colId xmlns:a16="http://schemas.microsoft.com/office/drawing/2014/main" val="835160517"/>
                    </a:ext>
                  </a:extLst>
                </a:gridCol>
                <a:gridCol w="1333434">
                  <a:extLst>
                    <a:ext uri="{9D8B030D-6E8A-4147-A177-3AD203B41FA5}">
                      <a16:colId xmlns:a16="http://schemas.microsoft.com/office/drawing/2014/main" val="3953159665"/>
                    </a:ext>
                  </a:extLst>
                </a:gridCol>
                <a:gridCol w="1623931">
                  <a:extLst>
                    <a:ext uri="{9D8B030D-6E8A-4147-A177-3AD203B41FA5}">
                      <a16:colId xmlns:a16="http://schemas.microsoft.com/office/drawing/2014/main" val="892047042"/>
                    </a:ext>
                  </a:extLst>
                </a:gridCol>
              </a:tblGrid>
              <a:tr h="40439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19/10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20/10</a:t>
                      </a: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21/10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22/10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  23/10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889621"/>
                  </a:ext>
                </a:extLst>
              </a:tr>
              <a:tr h="1213189"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9h/9h30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Rituel du matin (météo, programme, </a:t>
                      </a:r>
                      <a:r>
                        <a:rPr lang="fr-FR" sz="1600" b="1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lang="fr-FR" sz="16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  <a:endParaRPr lang="en-US" sz="16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 (météo, programme, etc)</a:t>
                      </a:r>
                      <a:endParaRPr lang="fr-FR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9h/9h30</a:t>
                      </a:r>
                    </a:p>
                    <a:p>
                      <a:pPr algn="ctr"/>
                      <a:r>
                        <a:rPr lang="fr-FR" sz="1600" b="1" i="0" kern="120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1" i="0" u="none" strike="noStrike" kern="1200" baseline="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(météo, programme, etc)</a:t>
                      </a:r>
                      <a:endParaRPr lang="fr-FR" sz="1600" b="1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fr-FR" sz="1600" b="1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9h/9h30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(météo, programme, etc)</a:t>
                      </a:r>
                      <a:endParaRPr lang="fr-FR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9h00/30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(météo, programme, </a:t>
                      </a:r>
                      <a:r>
                        <a:rPr lang="fr-FR" sz="1600" b="1" i="0" u="none" strike="noStrike" kern="1200" baseline="0" noProof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etc</a:t>
                      </a:r>
                      <a:r>
                        <a:rPr lang="fr-FR" sz="1600" b="1" i="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fr-FR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917924"/>
                  </a:ext>
                </a:extLst>
              </a:tr>
              <a:tr h="419183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*Fabrication de déco d’halloween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b="1" dirty="0"/>
                        <a:t>Sortie à la ferme pédagogique Les Pagas du Ventoux à Bédoin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(prévoir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Baskets, sac à dos)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Pique nique fourni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fr-FR" sz="18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  <a:p>
                      <a:pPr marL="0" lvl="0" indent="0" algn="ctr">
                        <a:buNone/>
                      </a:pPr>
                      <a:endParaRPr lang="fr-FR" sz="1800" b="1" i="0" u="none" strike="noStrike" noProof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*Araignée en pomme de pin</a:t>
                      </a:r>
                    </a:p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*Fantôme en coton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*Atelier cuisine avec l’UPV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*Fabrique te citrouille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*Halloween mexicain et son crâne coloré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*La danse mexicaine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879703"/>
                  </a:ext>
                </a:extLst>
              </a:tr>
              <a:tr h="762150"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latin typeface="Calibri"/>
                        </a:rPr>
                        <a:t>REPAS ET TEMPS CALME</a:t>
                      </a:r>
                    </a:p>
                    <a:p>
                      <a:pPr lvl="0" algn="ctr">
                        <a:buNone/>
                      </a:pPr>
                      <a:endParaRPr lang="fr-FR" sz="1600" b="1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latin typeface="Calibri"/>
                        </a:rPr>
                        <a:t>REPAS ET TEMPS </a:t>
                      </a:r>
                    </a:p>
                    <a:p>
                      <a:pPr marL="0" marR="0" lvl="0" indent="0" algn="ctr" defTabSz="75593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latin typeface="Calibri"/>
                        </a:rPr>
                        <a:t>CALME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latin typeface="+mn-lt"/>
                        </a:rPr>
                        <a:t>REPAS ET TEMPS CALME</a:t>
                      </a:r>
                    </a:p>
                    <a:p>
                      <a:pPr marL="0" marR="0" lvl="0" indent="0" algn="ctr" defTabSz="75593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latin typeface="+mn-lt"/>
                        </a:rPr>
                        <a:t>REPAS ET TEMPS CALME</a:t>
                      </a:r>
                    </a:p>
                    <a:p>
                      <a:pPr algn="ctr"/>
                      <a:endParaRPr lang="fr-FR" sz="1600" b="1" dirty="0">
                        <a:latin typeface="Calibri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177290"/>
                  </a:ext>
                </a:extLst>
              </a:tr>
              <a:tr h="2628573"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*Vilaine sorcière </a:t>
                      </a:r>
                    </a:p>
                    <a:p>
                      <a:pPr marL="0" indent="0" algn="ctr" fontAlgn="ctr"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*Jeux sportifs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defTabSz="755934">
                        <a:tabLst/>
                        <a:defRPr/>
                      </a:pPr>
                      <a:endParaRPr lang="fr-FR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*Une sorcière haute en couleur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*Cinéma retour 17h15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*Atelier cuisine avec l’UPV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*Fabrique te citrouille </a:t>
                      </a:r>
                    </a:p>
                    <a:p>
                      <a:pPr marL="0" marR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r-FR" sz="1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*Mon petit chaudron  </a:t>
                      </a:r>
                    </a:p>
                    <a:p>
                      <a:pPr algn="ctr"/>
                      <a:r>
                        <a:rPr lang="fr-FR" dirty="0"/>
                        <a:t>* Jeux sportifs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4900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6839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9" y="54679"/>
            <a:ext cx="7435957" cy="10533469"/>
          </a:xfrm>
        </p:spPr>
      </p:pic>
      <p:sp>
        <p:nvSpPr>
          <p:cNvPr id="5" name="ZoneTexte 4"/>
          <p:cNvSpPr txBox="1"/>
          <p:nvPr/>
        </p:nvSpPr>
        <p:spPr>
          <a:xfrm>
            <a:off x="7179748" y="10218816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9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6540" y="337736"/>
            <a:ext cx="775843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26 au 30 Octobre</a:t>
            </a:r>
            <a:endParaRPr lang="fr-FR" sz="2400" b="1" dirty="0">
              <a:solidFill>
                <a:schemeClr val="bg1"/>
              </a:solidFill>
              <a:latin typeface="Elephant" panose="02020904090505020303" pitchFamily="18" charset="0"/>
            </a:endParaRPr>
          </a:p>
          <a:p>
            <a:pPr algn="ctr"/>
            <a:endParaRPr lang="fr-FR" sz="2400" b="1" dirty="0">
              <a:solidFill>
                <a:schemeClr val="bg1"/>
              </a:solidFill>
              <a:latin typeface="Elephant"/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SpPr txBox="1"/>
          <p:nvPr/>
        </p:nvSpPr>
        <p:spPr>
          <a:xfrm>
            <a:off x="3965759" y="4682424"/>
            <a:ext cx="2049462" cy="10937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endParaRPr lang="fr-FR"/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SpPr txBox="1"/>
          <p:nvPr/>
        </p:nvSpPr>
        <p:spPr>
          <a:xfrm>
            <a:off x="3965759" y="4682468"/>
            <a:ext cx="2323738" cy="15803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buNone/>
            </a:pPr>
            <a:endParaRPr lang="fr-FR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FE3EFB4-FFAD-43B5-BB54-F11A577DEE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021173"/>
              </p:ext>
            </p:extLst>
          </p:nvPr>
        </p:nvGraphicFramePr>
        <p:xfrm>
          <a:off x="97229" y="1168733"/>
          <a:ext cx="7365216" cy="907022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85713">
                  <a:extLst>
                    <a:ext uri="{9D8B030D-6E8A-4147-A177-3AD203B41FA5}">
                      <a16:colId xmlns:a16="http://schemas.microsoft.com/office/drawing/2014/main" val="3699883686"/>
                    </a:ext>
                  </a:extLst>
                </a:gridCol>
                <a:gridCol w="1377066">
                  <a:extLst>
                    <a:ext uri="{9D8B030D-6E8A-4147-A177-3AD203B41FA5}">
                      <a16:colId xmlns:a16="http://schemas.microsoft.com/office/drawing/2014/main" val="65578994"/>
                    </a:ext>
                  </a:extLst>
                </a:gridCol>
                <a:gridCol w="1564848">
                  <a:extLst>
                    <a:ext uri="{9D8B030D-6E8A-4147-A177-3AD203B41FA5}">
                      <a16:colId xmlns:a16="http://schemas.microsoft.com/office/drawing/2014/main" val="610337721"/>
                    </a:ext>
                  </a:extLst>
                </a:gridCol>
                <a:gridCol w="1293605">
                  <a:extLst>
                    <a:ext uri="{9D8B030D-6E8A-4147-A177-3AD203B41FA5}">
                      <a16:colId xmlns:a16="http://schemas.microsoft.com/office/drawing/2014/main" val="48577414"/>
                    </a:ext>
                  </a:extLst>
                </a:gridCol>
                <a:gridCol w="1543984">
                  <a:extLst>
                    <a:ext uri="{9D8B030D-6E8A-4147-A177-3AD203B41FA5}">
                      <a16:colId xmlns:a16="http://schemas.microsoft.com/office/drawing/2014/main" val="3254717598"/>
                    </a:ext>
                  </a:extLst>
                </a:gridCol>
              </a:tblGrid>
              <a:tr h="58812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</a:t>
                      </a: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26/10</a:t>
                      </a:r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27/10</a:t>
                      </a:r>
                      <a:endParaRPr lang="fr-FR" dirty="0"/>
                    </a:p>
                  </a:txBody>
                  <a:tcPr marL="9524" marR="9524" marT="9524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28/10</a:t>
                      </a:r>
                    </a:p>
                  </a:txBody>
                  <a:tcPr marL="9524" marR="9524" marT="9524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29/10</a:t>
                      </a:r>
                      <a:endParaRPr lang="fr-FR" dirty="0"/>
                    </a:p>
                  </a:txBody>
                  <a:tcPr marL="9524" marR="9524" marT="9524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 30/10</a:t>
                      </a:r>
                      <a:endParaRPr lang="fr-FR" dirty="0"/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953189"/>
                  </a:ext>
                </a:extLst>
              </a:tr>
              <a:tr h="985972"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fr-FR" sz="1600" b="1"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1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(météo, </a:t>
                      </a:r>
                      <a:r>
                        <a:rPr lang="fr-FR" sz="1600" b="1" i="0" u="none" strike="noStrike" noProof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programme,etc</a:t>
                      </a: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fr-FR"/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fr-FR" sz="1600" b="1"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1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(météo, </a:t>
                      </a:r>
                      <a:r>
                        <a:rPr lang="fr-FR" sz="1600" b="1" i="0" u="none" strike="noStrike" noProof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programme,etc</a:t>
                      </a: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fr-FR"/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fr-FR" sz="1600" b="1" dirty="0"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1" dirty="0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(météo, </a:t>
                      </a:r>
                      <a:r>
                        <a:rPr lang="fr-FR" sz="1600" b="1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programme,etc</a:t>
                      </a:r>
                      <a:r>
                        <a:rPr lang="fr-FR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fr-FR" dirty="0"/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75"/>
                        </a:lnSpc>
                        <a:buNone/>
                      </a:pPr>
                      <a:r>
                        <a:rPr lang="fr-FR" sz="1600" b="1"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1"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(météo, </a:t>
                      </a:r>
                      <a:r>
                        <a:rPr lang="fr-FR" sz="1600" b="1" i="0" u="none" strike="noStrike" noProof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programme,etc</a:t>
                      </a: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fr-FR"/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(météo, </a:t>
                      </a:r>
                      <a:r>
                        <a:rPr lang="fr-FR" sz="1600" b="1" i="0" u="none" strike="noStrike" noProof="0" err="1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programme,etc</a:t>
                      </a:r>
                      <a:endParaRPr lang="fr-FR" err="1"/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221066"/>
                  </a:ext>
                </a:extLst>
              </a:tr>
              <a:tr h="985972">
                <a:tc gridSpan="5">
                  <a:txBody>
                    <a:bodyPr/>
                    <a:lstStyle/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ts val="975"/>
                        </a:lnSpc>
                        <a:buNone/>
                      </a:pPr>
                      <a:endParaRPr lang="fr-FR" sz="1600" b="1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4847" marR="4847" marT="4847"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847" marR="4847" marT="4847"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847" marR="4847" marT="4847"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847" marR="4847" marT="4847"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 marL="4847" marR="4847" marT="4847" anchor="ctr">
                    <a:lnL w="9524">
                      <a:solidFill>
                        <a:srgbClr val="000000"/>
                      </a:solidFill>
                    </a:lnL>
                    <a:lnR w="9524">
                      <a:solidFill>
                        <a:srgbClr val="000000"/>
                      </a:solidFill>
                    </a:lnR>
                    <a:lnT w="9524">
                      <a:solidFill>
                        <a:srgbClr val="000000"/>
                      </a:solidFill>
                    </a:lnT>
                    <a:lnB w="9524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820560"/>
                  </a:ext>
                </a:extLst>
              </a:tr>
              <a:tr h="29925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dirty="0">
                          <a:effectLst/>
                        </a:rPr>
                        <a:t>*Fabrication de chapeau de sorcière </a:t>
                      </a:r>
                    </a:p>
                    <a:p>
                      <a:pPr algn="ctr" fontAlgn="ctr">
                        <a:buNone/>
                      </a:pPr>
                      <a:r>
                        <a:rPr lang="fr-FR" dirty="0">
                          <a:effectLst/>
                        </a:rPr>
                        <a:t>*Fabrication d’un chapeau mexicain</a:t>
                      </a:r>
                    </a:p>
                  </a:txBody>
                  <a:tcPr marL="4848" marR="4848" marT="4848" marB="2327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b="1" dirty="0"/>
                        <a:t>SORTIE YOUJUMP au Pontet</a:t>
                      </a:r>
                    </a:p>
                  </a:txBody>
                  <a:tcPr marL="4848" marR="4848" marT="4848" marB="2327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*Fabrication de masques mexicain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*Mon fantôme et ma toile d’araignée</a:t>
                      </a:r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*Atelier cuisine avec l’UPV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*Fabrication de chauves souris</a:t>
                      </a:r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*Défilé déguisé dans la ville à la recherche de bonbons </a:t>
                      </a:r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4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313660"/>
                  </a:ext>
                </a:extLst>
              </a:tr>
              <a:tr h="1031459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REPAS ET TEMPS 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CALME</a:t>
                      </a:r>
                      <a:endParaRPr lang="fr-FR" i="0" u="none" strike="noStrike" noProof="0" dirty="0">
                        <a:solidFill>
                          <a:srgbClr val="000000"/>
                        </a:solidFill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r-FR" i="0" u="none" strike="noStrik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 ET TEMPS 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CALME</a:t>
                      </a:r>
                      <a:endParaRPr lang="fr-FR" i="0" u="none" strike="noStrik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 ET TEMPS 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CALME</a:t>
                      </a:r>
                      <a:endParaRPr lang="fr-FR" dirty="0"/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 ET TEMPS </a:t>
                      </a:r>
                      <a:endParaRPr lang="en-US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CALME</a:t>
                      </a:r>
                      <a:endParaRPr lang="fr-FR"/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62455"/>
                  </a:ext>
                </a:extLst>
              </a:tr>
              <a:tr h="236979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*Ma main cactus  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*jeux sportif</a:t>
                      </a:r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*Parcours d’Halloween</a:t>
                      </a:r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*Atelier cuisine avec l’UPV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>
                          <a:effectLst/>
                        </a:rPr>
                        <a:t>*Fabrication de chauves souris</a:t>
                      </a:r>
                    </a:p>
                    <a:p>
                      <a:pPr algn="ctr" fontAlgn="ctr">
                        <a:buNone/>
                      </a:pPr>
                      <a:endParaRPr lang="fr-FR" dirty="0">
                        <a:effectLst/>
                      </a:endParaRPr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dirty="0">
                          <a:effectLst/>
                        </a:rPr>
                        <a:t>*BOUM des monstres</a:t>
                      </a:r>
                    </a:p>
                  </a:txBody>
                  <a:tcPr marL="4848" marR="4848" marT="484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9053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319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-1"/>
            <a:ext cx="7559156" cy="1069254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8637" y="10322481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1541791"/>
            <a:ext cx="7569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3600">
                <a:solidFill>
                  <a:srgbClr val="05086F"/>
                </a:solidFill>
                <a:latin typeface="Impact" panose="020B0806030902050204" pitchFamily="34" charset="0"/>
              </a:rPr>
              <a:t>CP</a:t>
            </a:r>
            <a:endParaRPr lang="fr-FR" sz="7200">
              <a:solidFill>
                <a:srgbClr val="05086F"/>
              </a:solidFill>
              <a:latin typeface="Impact" panose="020B080603090205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-331427" y="5767465"/>
            <a:ext cx="7891102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200" dirty="0">
                <a:solidFill>
                  <a:srgbClr val="030870"/>
                </a:solidFill>
                <a:latin typeface="Elephant"/>
              </a:rPr>
              <a:t>-</a:t>
            </a:r>
            <a:endParaRPr lang="fr-FR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41381" y="8491780"/>
            <a:ext cx="62720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>
                <a:latin typeface="Candara Light" panose="020E0502030303020204" pitchFamily="34" charset="0"/>
              </a:rPr>
              <a:t>Eveiller l’enfant à son environnement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>
                <a:latin typeface="Candara Light" panose="020E0502030303020204" pitchFamily="34" charset="0"/>
              </a:rPr>
              <a:t>Encourager à la découverte de ce qui l’entoure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>
                <a:latin typeface="Candara Light" panose="020E0502030303020204" pitchFamily="34" charset="0"/>
              </a:rPr>
              <a:t>Eveiller la curiosité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FR">
                <a:latin typeface="Candara Light" panose="020E0502030303020204" pitchFamily="34" charset="0"/>
              </a:rPr>
              <a:t>Découvrir l’art 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" y="7536180"/>
            <a:ext cx="7216140" cy="253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81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6D58A-EE86-3BF8-661E-CCF1F7BA0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B19AD1-7BB1-9903-9FC3-49DA76441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F897296-05F4-4AC7-26DC-AE624AC934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5570"/>
            <a:ext cx="7881870" cy="10930225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10D25AA-6475-4E95-0893-2020747FCA34}"/>
              </a:ext>
            </a:extLst>
          </p:cNvPr>
          <p:cNvSpPr txBox="1"/>
          <p:nvPr/>
        </p:nvSpPr>
        <p:spPr>
          <a:xfrm>
            <a:off x="184899" y="10322481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028B0BE-FA4E-8852-6D98-885B1C4131E9}"/>
              </a:ext>
            </a:extLst>
          </p:cNvPr>
          <p:cNvSpPr txBox="1"/>
          <p:nvPr/>
        </p:nvSpPr>
        <p:spPr>
          <a:xfrm>
            <a:off x="61716" y="283817"/>
            <a:ext cx="775843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19 au 23 Octobre</a:t>
            </a: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469229"/>
              </p:ext>
            </p:extLst>
          </p:nvPr>
        </p:nvGraphicFramePr>
        <p:xfrm>
          <a:off x="149696" y="1114814"/>
          <a:ext cx="7593734" cy="8941376"/>
        </p:xfrm>
        <a:graphic>
          <a:graphicData uri="http://schemas.openxmlformats.org/drawingml/2006/table">
            <a:tbl>
              <a:tblPr/>
              <a:tblGrid>
                <a:gridCol w="1677272">
                  <a:extLst>
                    <a:ext uri="{9D8B030D-6E8A-4147-A177-3AD203B41FA5}">
                      <a16:colId xmlns:a16="http://schemas.microsoft.com/office/drawing/2014/main" val="2236689738"/>
                    </a:ext>
                  </a:extLst>
                </a:gridCol>
                <a:gridCol w="1421378">
                  <a:extLst>
                    <a:ext uri="{9D8B030D-6E8A-4147-A177-3AD203B41FA5}">
                      <a16:colId xmlns:a16="http://schemas.microsoft.com/office/drawing/2014/main" val="2112975325"/>
                    </a:ext>
                  </a:extLst>
                </a:gridCol>
                <a:gridCol w="1530131">
                  <a:extLst>
                    <a:ext uri="{9D8B030D-6E8A-4147-A177-3AD203B41FA5}">
                      <a16:colId xmlns:a16="http://schemas.microsoft.com/office/drawing/2014/main" val="3342410360"/>
                    </a:ext>
                  </a:extLst>
                </a:gridCol>
                <a:gridCol w="1556044">
                  <a:extLst>
                    <a:ext uri="{9D8B030D-6E8A-4147-A177-3AD203B41FA5}">
                      <a16:colId xmlns:a16="http://schemas.microsoft.com/office/drawing/2014/main" val="1905971164"/>
                    </a:ext>
                  </a:extLst>
                </a:gridCol>
                <a:gridCol w="1408909">
                  <a:extLst>
                    <a:ext uri="{9D8B030D-6E8A-4147-A177-3AD203B41FA5}">
                      <a16:colId xmlns:a16="http://schemas.microsoft.com/office/drawing/2014/main" val="2345326075"/>
                    </a:ext>
                  </a:extLst>
                </a:gridCol>
              </a:tblGrid>
              <a:tr h="95069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19/10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087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20/10</a:t>
                      </a: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08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21/10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22/10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087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  23/10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30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549474"/>
                  </a:ext>
                </a:extLst>
              </a:tr>
              <a:tr h="100662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</a:t>
                      </a:r>
                    </a:p>
                    <a:p>
                      <a:pPr algn="ctr" fontAlgn="ctr"/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94437"/>
                  </a:ext>
                </a:extLst>
              </a:tr>
              <a:tr h="370958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Présentation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*Couronne de monstre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*Rio en photo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*L’araignée géante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*Forêt hantée</a:t>
                      </a:r>
                    </a:p>
                    <a:p>
                      <a:pPr lvl="0" algn="ctr">
                        <a:buNone/>
                      </a:pP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*Masque mexicain</a:t>
                      </a:r>
                    </a:p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*Le parcours du petit monstre </a:t>
                      </a:r>
                    </a:p>
                    <a:p>
                      <a:pPr lvl="0" algn="ctr">
                        <a:buNone/>
                      </a:pPr>
                      <a:endParaRPr lang="fr-FR" sz="1800" baseline="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Sortie au Labyrinthe d’Entraigues  </a:t>
                      </a:r>
                    </a:p>
                  </a:txBody>
                  <a:tcPr marL="9524" marR="9524" marT="9524" marB="0" anchor="ctr">
                    <a:lnL w="6350">
                      <a:solidFill>
                        <a:srgbClr val="000000"/>
                      </a:solidFill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*Le chaudron magique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dirty="0"/>
                        <a:t>*Mon morpion citrouille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dirty="0"/>
                        <a:t>*La danse des petits squelettes </a:t>
                      </a:r>
                    </a:p>
                    <a:p>
                      <a:pPr lvl="0" algn="ctr">
                        <a:buNone/>
                      </a:pPr>
                      <a:endParaRPr lang="fr-FR" sz="1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</a:txBody>
                  <a:tcPr marL="9524" marR="9524" marT="9524" marB="0" anchor="ctr">
                    <a:lnL w="6350">
                      <a:solidFill>
                        <a:srgbClr val="000000"/>
                      </a:solidFill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dirty="0"/>
                        <a:t>*Atelier cuisine avec l’UPV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dirty="0"/>
                        <a:t>*Carré magique </a:t>
                      </a: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656144"/>
                  </a:ext>
                </a:extLst>
              </a:tr>
              <a:tr h="820856"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latin typeface="+mn-lt"/>
                        </a:rPr>
                        <a:t>REPAS ET</a:t>
                      </a:r>
                    </a:p>
                    <a:p>
                      <a:pPr algn="ctr"/>
                      <a:r>
                        <a:rPr lang="fr-FR" sz="1600" b="1">
                          <a:latin typeface="+mn-lt"/>
                        </a:rPr>
                        <a:t>TEMPS CALME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latin typeface="+mn-lt"/>
                        </a:rPr>
                        <a:t>REPAS ET </a:t>
                      </a:r>
                    </a:p>
                    <a:p>
                      <a:pPr algn="ctr"/>
                      <a:r>
                        <a:rPr lang="fr-FR" sz="1600" b="1" dirty="0">
                          <a:latin typeface="+mn-lt"/>
                        </a:rPr>
                        <a:t>TEMPS CALME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REPAS ET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TEMPS CALME</a:t>
                      </a:r>
                      <a:endParaRPr lang="fr-FR" dirty="0"/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REPAS ET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8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TEMPS CALME</a:t>
                      </a:r>
                      <a:endParaRPr lang="fr-FR" dirty="0"/>
                    </a:p>
                    <a:p>
                      <a:endParaRPr lang="fr-FR" dirty="0"/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765968"/>
                  </a:ext>
                </a:extLst>
              </a:tr>
              <a:tr h="2441989">
                <a:tc>
                  <a:txBody>
                    <a:bodyPr/>
                    <a:lstStyle/>
                    <a:p>
                      <a:pPr marL="0" indent="0" algn="ctr" fontAlgn="ctr"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*Guirlande d’halloween </a:t>
                      </a:r>
                    </a:p>
                    <a:p>
                      <a:pPr marL="0" indent="0" algn="ctr" fontAlgn="ctr"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*Monstres/humains</a:t>
                      </a:r>
                    </a:p>
                    <a:p>
                      <a:pPr lvl="0" algn="ctr">
                        <a:buNone/>
                      </a:pPr>
                      <a:endParaRPr lang="fr-FR" sz="1800" b="0" i="0" u="none" strike="noStrike" baseline="0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*La guitare de Miguel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*la chasse aux citrouilles</a:t>
                      </a:r>
                    </a:p>
                    <a:p>
                      <a:pPr lvl="0" algn="ctr">
                        <a:buNone/>
                      </a:pP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524" marR="9524" marT="9524" marB="0" anchor="ctr">
                    <a:lnL w="6350">
                      <a:solidFill>
                        <a:srgbClr val="000000"/>
                      </a:solidFill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Sortie à la bibliothèque de Monteux</a:t>
                      </a:r>
                    </a:p>
                    <a:p>
                      <a:pPr lvl="0" algn="ctr">
                        <a:buNone/>
                      </a:pPr>
                      <a:endParaRPr lang="fr-FR" sz="1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>
                    <a:lnL w="6350">
                      <a:solidFill>
                        <a:srgbClr val="000000"/>
                      </a:solidFill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*Balle d’Halloween </a:t>
                      </a:r>
                    </a:p>
                    <a:p>
                      <a:pPr algn="ctr"/>
                      <a:r>
                        <a:rPr lang="fr-FR" dirty="0"/>
                        <a:t>*Relai en équipage </a:t>
                      </a:r>
                    </a:p>
                  </a:txBody>
                  <a:tcPr marL="9524" marR="9524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9405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1605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-144463"/>
            <a:ext cx="7881870" cy="10930225"/>
          </a:xfrm>
        </p:spPr>
      </p:pic>
      <p:sp>
        <p:nvSpPr>
          <p:cNvPr id="5" name="ZoneTexte 4"/>
          <p:cNvSpPr txBox="1"/>
          <p:nvPr/>
        </p:nvSpPr>
        <p:spPr>
          <a:xfrm>
            <a:off x="7319797" y="10322481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591" y="363034"/>
            <a:ext cx="775843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26 au 30 Octobre</a:t>
            </a:r>
          </a:p>
          <a:p>
            <a:pPr algn="ctr"/>
            <a:endParaRPr lang="fr-FR" sz="2400" b="1" dirty="0">
              <a:solidFill>
                <a:schemeClr val="bg1"/>
              </a:solidFill>
              <a:latin typeface="Elephant" panose="02020904090505020303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421773"/>
              </p:ext>
            </p:extLst>
          </p:nvPr>
        </p:nvGraphicFramePr>
        <p:xfrm>
          <a:off x="101714" y="1220023"/>
          <a:ext cx="7594731" cy="8722221"/>
        </p:xfrm>
        <a:graphic>
          <a:graphicData uri="http://schemas.openxmlformats.org/drawingml/2006/table">
            <a:tbl>
              <a:tblPr/>
              <a:tblGrid>
                <a:gridCol w="1498486">
                  <a:extLst>
                    <a:ext uri="{9D8B030D-6E8A-4147-A177-3AD203B41FA5}">
                      <a16:colId xmlns:a16="http://schemas.microsoft.com/office/drawing/2014/main" val="1790725955"/>
                    </a:ext>
                  </a:extLst>
                </a:gridCol>
                <a:gridCol w="1584022">
                  <a:extLst>
                    <a:ext uri="{9D8B030D-6E8A-4147-A177-3AD203B41FA5}">
                      <a16:colId xmlns:a16="http://schemas.microsoft.com/office/drawing/2014/main" val="4024175622"/>
                    </a:ext>
                  </a:extLst>
                </a:gridCol>
                <a:gridCol w="1606149">
                  <a:extLst>
                    <a:ext uri="{9D8B030D-6E8A-4147-A177-3AD203B41FA5}">
                      <a16:colId xmlns:a16="http://schemas.microsoft.com/office/drawing/2014/main" val="2025217034"/>
                    </a:ext>
                  </a:extLst>
                </a:gridCol>
                <a:gridCol w="1453037">
                  <a:extLst>
                    <a:ext uri="{9D8B030D-6E8A-4147-A177-3AD203B41FA5}">
                      <a16:colId xmlns:a16="http://schemas.microsoft.com/office/drawing/2014/main" val="2981968290"/>
                    </a:ext>
                  </a:extLst>
                </a:gridCol>
                <a:gridCol w="1453037">
                  <a:extLst>
                    <a:ext uri="{9D8B030D-6E8A-4147-A177-3AD203B41FA5}">
                      <a16:colId xmlns:a16="http://schemas.microsoft.com/office/drawing/2014/main" val="967132003"/>
                    </a:ext>
                  </a:extLst>
                </a:gridCol>
              </a:tblGrid>
              <a:tr h="77722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</a:t>
                      </a: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26/10</a:t>
                      </a:r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087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27/10</a:t>
                      </a:r>
                      <a:endParaRPr lang="fr-FR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087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28/10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29/10</a:t>
                      </a:r>
                      <a:endParaRPr lang="fr-FR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08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 30/10</a:t>
                      </a:r>
                      <a:endParaRPr lang="fr-FR" dirty="0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0308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987277"/>
                  </a:ext>
                </a:extLst>
              </a:tr>
              <a:tr h="131696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Rituel du matin </a:t>
                      </a:r>
                    </a:p>
                    <a:p>
                      <a:endParaRPr lang="fr-FR" sz="1600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Rituel du matin </a:t>
                      </a:r>
                    </a:p>
                    <a:p>
                      <a:endParaRPr lang="fr-FR" sz="1600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Rituel du matin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Rituel du matin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044849"/>
                  </a:ext>
                </a:extLst>
              </a:tr>
              <a:tr h="269871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*Mon fantôme en coton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*Jeux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*Une invasion d’araignées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*Jeux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Sortie Tiger jump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Monteux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(prévoir chaussette)</a:t>
                      </a:r>
                    </a:p>
                    <a:p>
                      <a:pPr lvl="0" algn="ctr">
                        <a:buNone/>
                      </a:pP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*film d’halloween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*Mon chaudron vert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Journée d’Halloween  </a:t>
                      </a:r>
                    </a:p>
                    <a:p>
                      <a:pPr lvl="0" algn="ctr">
                        <a:buNone/>
                      </a:pPr>
                      <a:endParaRPr lang="fr-FR" sz="1800" baseline="0" dirty="0"/>
                    </a:p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*Maquillage </a:t>
                      </a:r>
                      <a:br>
                        <a:rPr lang="fr-FR" sz="1800" baseline="0" dirty="0"/>
                      </a:br>
                      <a:r>
                        <a:rPr lang="fr-FR" sz="1800" baseline="0" dirty="0"/>
                        <a:t>défilé dans la ville à la recherche de bonbons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166772"/>
                  </a:ext>
                </a:extLst>
              </a:tr>
              <a:tr h="86358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REPAS</a:t>
                      </a:r>
                      <a:r>
                        <a:rPr lang="fr-FR" sz="1600" b="1" i="0" u="none" strike="noStrike" baseline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ET </a:t>
                      </a:r>
                    </a:p>
                    <a:p>
                      <a:pPr algn="ctr" fontAlgn="ctr"/>
                      <a:r>
                        <a:rPr lang="fr-FR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TEMPS CALME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REPAS ET </a:t>
                      </a:r>
                    </a:p>
                    <a:p>
                      <a:pPr algn="ctr" fontAlgn="ctr"/>
                      <a:r>
                        <a:rPr lang="fr-FR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TEMPS CALME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REPAS ET 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TEMPS CALME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REPAS ET </a:t>
                      </a:r>
                    </a:p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TEMPS CALME</a:t>
                      </a:r>
                    </a:p>
                    <a:p>
                      <a:endParaRPr lang="fr-FR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183820"/>
                  </a:ext>
                </a:extLst>
              </a:tr>
              <a:tr h="306573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*Atelier Halloween avec l’UPV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*Jeux</a:t>
                      </a:r>
                    </a:p>
                    <a:p>
                      <a:pPr lvl="0" algn="ctr">
                        <a:buNone/>
                      </a:pP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aseline="0" dirty="0"/>
                        <a:t>*Le chapeau de sorcière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*Jeux sportifs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*jeux à la carte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*Fais fuir les fantômes</a:t>
                      </a:r>
                    </a:p>
                    <a:p>
                      <a:pPr algn="ctr"/>
                      <a:r>
                        <a:rPr lang="fr-FR" dirty="0"/>
                        <a:t>*Une toile qui attrape 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191998"/>
                  </a:ext>
                </a:extLst>
              </a:tr>
            </a:tbl>
          </a:graphicData>
        </a:graphic>
      </p:graphicFrame>
      <p:sp>
        <p:nvSpPr>
          <p:cNvPr id="3" name="AutoShape 4" descr="Image vectorielle Baguette magique dorée. Illustration vectoriell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Image vectorielle Baguette magique dorée. Illustration vectorielle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5款电影元素设计矢量素材PNG图片素材下载_图片编号yvoekzmq-免抠素材网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745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-1"/>
            <a:ext cx="7553737" cy="10684883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925947" y="10315551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13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1437287"/>
            <a:ext cx="7559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3600">
                <a:solidFill>
                  <a:srgbClr val="05086F"/>
                </a:solidFill>
                <a:latin typeface="Impact" panose="020B0806030902050204" pitchFamily="34" charset="0"/>
              </a:rPr>
              <a:t>CE1 / CE2</a:t>
            </a:r>
            <a:endParaRPr lang="fr-FR" sz="7200">
              <a:solidFill>
                <a:srgbClr val="05086F"/>
              </a:solidFill>
              <a:latin typeface="Impact" panose="020B080603090205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 flipV="1">
            <a:off x="303929" y="7423466"/>
            <a:ext cx="6997796" cy="266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575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15538" cy="10811846"/>
          </a:xfrm>
        </p:spPr>
      </p:pic>
      <p:sp>
        <p:nvSpPr>
          <p:cNvPr id="5" name="ZoneTexte 4"/>
          <p:cNvSpPr txBox="1"/>
          <p:nvPr/>
        </p:nvSpPr>
        <p:spPr>
          <a:xfrm>
            <a:off x="137552" y="10322128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14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8066" y="524467"/>
            <a:ext cx="775843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19 au 23 Octobre</a:t>
            </a:r>
          </a:p>
          <a:p>
            <a:pPr algn="ctr"/>
            <a:endParaRPr lang="fr-FR" sz="2400" b="1" dirty="0">
              <a:solidFill>
                <a:schemeClr val="bg1"/>
              </a:solidFill>
              <a:latin typeface="Elephant" panose="02020904090505020303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283296"/>
              </p:ext>
            </p:extLst>
          </p:nvPr>
        </p:nvGraphicFramePr>
        <p:xfrm>
          <a:off x="84749" y="1321650"/>
          <a:ext cx="7563922" cy="8869649"/>
        </p:xfrm>
        <a:graphic>
          <a:graphicData uri="http://schemas.openxmlformats.org/drawingml/2006/table">
            <a:tbl>
              <a:tblPr/>
              <a:tblGrid>
                <a:gridCol w="1762730">
                  <a:extLst>
                    <a:ext uri="{9D8B030D-6E8A-4147-A177-3AD203B41FA5}">
                      <a16:colId xmlns:a16="http://schemas.microsoft.com/office/drawing/2014/main" val="4162844690"/>
                    </a:ext>
                  </a:extLst>
                </a:gridCol>
                <a:gridCol w="1595923">
                  <a:extLst>
                    <a:ext uri="{9D8B030D-6E8A-4147-A177-3AD203B41FA5}">
                      <a16:colId xmlns:a16="http://schemas.microsoft.com/office/drawing/2014/main" val="284534169"/>
                    </a:ext>
                  </a:extLst>
                </a:gridCol>
                <a:gridCol w="1471498">
                  <a:extLst>
                    <a:ext uri="{9D8B030D-6E8A-4147-A177-3AD203B41FA5}">
                      <a16:colId xmlns:a16="http://schemas.microsoft.com/office/drawing/2014/main" val="3324064249"/>
                    </a:ext>
                  </a:extLst>
                </a:gridCol>
                <a:gridCol w="1279478">
                  <a:extLst>
                    <a:ext uri="{9D8B030D-6E8A-4147-A177-3AD203B41FA5}">
                      <a16:colId xmlns:a16="http://schemas.microsoft.com/office/drawing/2014/main" val="2525135252"/>
                    </a:ext>
                  </a:extLst>
                </a:gridCol>
                <a:gridCol w="1454293">
                  <a:extLst>
                    <a:ext uri="{9D8B030D-6E8A-4147-A177-3AD203B41FA5}">
                      <a16:colId xmlns:a16="http://schemas.microsoft.com/office/drawing/2014/main" val="530609859"/>
                    </a:ext>
                  </a:extLst>
                </a:gridCol>
              </a:tblGrid>
              <a:tr h="63952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19/10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550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20/10</a:t>
                      </a: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55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21/10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22/10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550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  23/10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55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380469"/>
                  </a:ext>
                </a:extLst>
              </a:tr>
              <a:tr h="148415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</a:t>
                      </a:r>
                    </a:p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</a:t>
                      </a:r>
                    </a:p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</a:t>
                      </a:r>
                    </a:p>
                    <a:p>
                      <a:pPr lvl="0" algn="ctr">
                        <a:buNone/>
                      </a:pP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ctr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890373"/>
                  </a:ext>
                </a:extLst>
              </a:tr>
              <a:tr h="290881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*Vie de groupe  </a:t>
                      </a:r>
                    </a:p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 règles du centre)</a:t>
                      </a:r>
                    </a:p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*Jeux bise glace</a:t>
                      </a:r>
                    </a:p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*DIY décore ta salle 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*La prophétie de </a:t>
                      </a:r>
                      <a:r>
                        <a:rPr lang="fr-FR" dirty="0" err="1"/>
                        <a:t>Samhain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(Irlande/Ecosse)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Sortie au Labyrinthe d’Entraigues  </a:t>
                      </a:r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Creepy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masquerade</a:t>
                      </a:r>
                      <a:endParaRPr lang="fr-FR" sz="1800" b="0" i="0" u="none" strike="noStrike" baseline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</a:t>
                      </a:r>
                      <a:r>
                        <a:rPr lang="fr-FR" sz="1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Samhain</a:t>
                      </a: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ou Humain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baseline="0" dirty="0"/>
                        <a:t>*Conte Dracula et les </a:t>
                      </a:r>
                      <a:r>
                        <a:rPr lang="fr-FR" sz="1800" b="0" baseline="0" dirty="0" err="1"/>
                        <a:t>Strigoi</a:t>
                      </a:r>
                      <a:r>
                        <a:rPr lang="fr-FR" sz="1800" b="0" baseline="0" dirty="0"/>
                        <a:t>  (Roumanie)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955424"/>
                  </a:ext>
                </a:extLst>
              </a:tr>
              <a:tr h="51574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REPAS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6609518"/>
                  </a:ext>
                </a:extLst>
              </a:tr>
              <a:tr h="332141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*Création de citrouille monstrueuse avec l’UPV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*Jeux sportifs 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*DIY décore ta salle 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</a:t>
                      </a:r>
                      <a:r>
                        <a:rPr lang="fr-F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Creepy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masquerade</a:t>
                      </a: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*Lapin/chasseur 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*La boule au parc et jeux divers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*Le (chauve) souris</a:t>
                      </a:r>
                    </a:p>
                    <a:p>
                      <a:pPr algn="ctr"/>
                      <a:r>
                        <a:rPr lang="fr-FR" dirty="0"/>
                        <a:t>*1,2,3 Chauve souris sortez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168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957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E2DA7-4F8C-1A6D-5200-6FB8C7C05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DF62C2-B710-3882-3961-D66E8E3A1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70BFFB6-F3A9-DFEE-0B6B-53FB997049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3" y="0"/>
            <a:ext cx="7796505" cy="10811846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EEB5A6-DBD2-9ACC-C1CF-48220B418A0A}"/>
              </a:ext>
            </a:extLst>
          </p:cNvPr>
          <p:cNvSpPr txBox="1"/>
          <p:nvPr/>
        </p:nvSpPr>
        <p:spPr>
          <a:xfrm>
            <a:off x="7039948" y="10336648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15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04AC961-6313-D933-7CF7-BEC391C60602}"/>
              </a:ext>
            </a:extLst>
          </p:cNvPr>
          <p:cNvSpPr txBox="1"/>
          <p:nvPr/>
        </p:nvSpPr>
        <p:spPr>
          <a:xfrm>
            <a:off x="-99382" y="407664"/>
            <a:ext cx="775843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26 au 30 Octobre 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10379"/>
              </p:ext>
            </p:extLst>
          </p:nvPr>
        </p:nvGraphicFramePr>
        <p:xfrm>
          <a:off x="112830" y="1384782"/>
          <a:ext cx="7503630" cy="9310826"/>
        </p:xfrm>
        <a:graphic>
          <a:graphicData uri="http://schemas.openxmlformats.org/drawingml/2006/table">
            <a:tbl>
              <a:tblPr/>
              <a:tblGrid>
                <a:gridCol w="1549139">
                  <a:extLst>
                    <a:ext uri="{9D8B030D-6E8A-4147-A177-3AD203B41FA5}">
                      <a16:colId xmlns:a16="http://schemas.microsoft.com/office/drawing/2014/main" val="1481106247"/>
                    </a:ext>
                  </a:extLst>
                </a:gridCol>
                <a:gridCol w="1511691">
                  <a:extLst>
                    <a:ext uri="{9D8B030D-6E8A-4147-A177-3AD203B41FA5}">
                      <a16:colId xmlns:a16="http://schemas.microsoft.com/office/drawing/2014/main" val="391782754"/>
                    </a:ext>
                  </a:extLst>
                </a:gridCol>
                <a:gridCol w="1626290">
                  <a:extLst>
                    <a:ext uri="{9D8B030D-6E8A-4147-A177-3AD203B41FA5}">
                      <a16:colId xmlns:a16="http://schemas.microsoft.com/office/drawing/2014/main" val="2276998853"/>
                    </a:ext>
                  </a:extLst>
                </a:gridCol>
                <a:gridCol w="1397089">
                  <a:extLst>
                    <a:ext uri="{9D8B030D-6E8A-4147-A177-3AD203B41FA5}">
                      <a16:colId xmlns:a16="http://schemas.microsoft.com/office/drawing/2014/main" val="1421840753"/>
                    </a:ext>
                  </a:extLst>
                </a:gridCol>
                <a:gridCol w="1419421">
                  <a:extLst>
                    <a:ext uri="{9D8B030D-6E8A-4147-A177-3AD203B41FA5}">
                      <a16:colId xmlns:a16="http://schemas.microsoft.com/office/drawing/2014/main" val="3429042387"/>
                    </a:ext>
                  </a:extLst>
                </a:gridCol>
              </a:tblGrid>
              <a:tr h="7433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</a:t>
                      </a: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26/10</a:t>
                      </a:r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550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27/10</a:t>
                      </a:r>
                      <a:endParaRPr lang="fr-FR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22550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28/10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29/10</a:t>
                      </a:r>
                      <a:endParaRPr lang="fr-FR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2255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 30/10</a:t>
                      </a: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55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240214"/>
                  </a:ext>
                </a:extLst>
              </a:tr>
              <a:tr h="83562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en-US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</a:t>
                      </a:r>
                      <a:endParaRPr lang="fr-FR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en-US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</a:t>
                      </a:r>
                      <a:endParaRPr lang="fr-FR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en-US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</a:t>
                      </a:r>
                      <a:endParaRPr lang="fr-FR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</a:t>
                      </a:r>
                    </a:p>
                    <a:p>
                      <a:pPr algn="ctr" fontAlgn="ctr"/>
                      <a:endParaRPr lang="fr-FR" sz="16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52969"/>
                  </a:ext>
                </a:extLst>
              </a:tr>
              <a:tr h="30703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*Réveillez-vous Blanche Dame</a:t>
                      </a:r>
                    </a:p>
                    <a:p>
                      <a:pPr algn="ctr" fontAlgn="ctr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*Fantômas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*Atelier cuisine avec l’UPV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(biscuits d’halloween)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*Jeux sportifs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r>
                        <a:rPr lang="fr-FR" sz="1800" b="1" dirty="0"/>
                        <a:t>Sortie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1" dirty="0"/>
                        <a:t>Tiger jump Monteux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1" dirty="0"/>
                        <a:t>(prévoir chaussettes)</a:t>
                      </a:r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*Grand jeu Cluedo 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baseline="0"/>
                        <a:t>Halloween</a:t>
                      </a:r>
                    </a:p>
                    <a:p>
                      <a:pPr algn="ctr"/>
                      <a:r>
                        <a:rPr lang="fr-FR" sz="1800" b="0" baseline="0"/>
                        <a:t>Journée déguisée </a:t>
                      </a:r>
                    </a:p>
                    <a:p>
                      <a:pPr algn="ctr"/>
                      <a:r>
                        <a:rPr lang="fr-FR" sz="1800" b="0" baseline="0"/>
                        <a:t>*Jeux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5785559"/>
                  </a:ext>
                </a:extLst>
              </a:tr>
              <a:tr h="65407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Repas et temps calme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 et temps calme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 Repas et temps calme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 et temps calme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Repas et temps calme</a:t>
                      </a:r>
                    </a:p>
                    <a:p>
                      <a:pPr algn="ctr"/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358846"/>
                  </a:ext>
                </a:extLst>
              </a:tr>
              <a:tr h="338464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*</a:t>
                      </a:r>
                      <a:r>
                        <a:rPr lang="fr-FR" dirty="0" err="1"/>
                        <a:t>Fantomas</a:t>
                      </a:r>
                      <a:endParaRPr lang="fr-FR" dirty="0"/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*Jeux sportifs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*Atelier cuisine avec l’UPV 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(Biscuits d’Halloween)</a:t>
                      </a:r>
                    </a:p>
                    <a:p>
                      <a:pPr marL="0" lvl="0" indent="0" algn="ctr">
                        <a:buFont typeface="Calibri"/>
                        <a:buNone/>
                      </a:pPr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*Jeux sportifs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*Halloween </a:t>
                      </a:r>
                      <a:r>
                        <a:rPr lang="fr-FR" dirty="0" err="1"/>
                        <a:t>movie</a:t>
                      </a:r>
                      <a:endParaRPr lang="fr-FR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/>
                        <a:t>*Jeux sportifs 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*Jeux à carte 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*Chasse ax bonbons dans la ville </a:t>
                      </a: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106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983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156" y="0"/>
            <a:ext cx="7767500" cy="1069254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39801" y="10322481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16</a:t>
            </a:r>
          </a:p>
        </p:txBody>
      </p:sp>
      <p:sp>
        <p:nvSpPr>
          <p:cNvPr id="3" name="Rectangle 2"/>
          <p:cNvSpPr/>
          <p:nvPr/>
        </p:nvSpPr>
        <p:spPr>
          <a:xfrm>
            <a:off x="2073499" y="1365161"/>
            <a:ext cx="3503053" cy="850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0" y="1437287"/>
            <a:ext cx="7559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3600">
                <a:solidFill>
                  <a:srgbClr val="05086F"/>
                </a:solidFill>
                <a:latin typeface="Impact" panose="020B0806030902050204" pitchFamily="34" charset="0"/>
              </a:rPr>
              <a:t>CM1 / CM2</a:t>
            </a:r>
            <a:endParaRPr lang="fr-FR" sz="7200">
              <a:solidFill>
                <a:srgbClr val="05086F"/>
              </a:solidFill>
              <a:latin typeface="Impact" panose="020B080603090205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5187" y="6577654"/>
            <a:ext cx="7559675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200">
                <a:solidFill>
                  <a:srgbClr val="E56236"/>
                </a:solidFill>
                <a:latin typeface="Elephant"/>
              </a:rPr>
              <a:t>-</a:t>
            </a:r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39801" y="7346535"/>
            <a:ext cx="7083959" cy="297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541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4BA1F-CB33-A741-CD2B-2411DE413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94007C-7E66-68AA-E13C-3F702578E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660C97B-0F19-EE85-891A-1A35AE498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096"/>
            <a:ext cx="7727324" cy="1071590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78473DB-B8E8-0E05-996C-D1AB4A29B991}"/>
              </a:ext>
            </a:extLst>
          </p:cNvPr>
          <p:cNvSpPr txBox="1"/>
          <p:nvPr/>
        </p:nvSpPr>
        <p:spPr>
          <a:xfrm>
            <a:off x="7216951" y="10296723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17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EEBF83-CD85-1434-2345-1405B633C3BF}"/>
              </a:ext>
            </a:extLst>
          </p:cNvPr>
          <p:cNvSpPr txBox="1"/>
          <p:nvPr/>
        </p:nvSpPr>
        <p:spPr>
          <a:xfrm>
            <a:off x="-99381" y="420297"/>
            <a:ext cx="775843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19 au 23 Octobre</a:t>
            </a:r>
          </a:p>
          <a:p>
            <a:pPr algn="ctr"/>
            <a:endParaRPr lang="fr-FR" sz="2400" b="1" dirty="0">
              <a:solidFill>
                <a:schemeClr val="bg1"/>
              </a:solidFill>
              <a:latin typeface="Elephant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94E6F89-F770-4E22-E771-9167AF5A70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852438"/>
              </p:ext>
            </p:extLst>
          </p:nvPr>
        </p:nvGraphicFramePr>
        <p:xfrm>
          <a:off x="237964" y="1326355"/>
          <a:ext cx="7248296" cy="8719721"/>
        </p:xfrm>
        <a:graphic>
          <a:graphicData uri="http://schemas.openxmlformats.org/drawingml/2006/table">
            <a:tbl>
              <a:tblPr/>
              <a:tblGrid>
                <a:gridCol w="1486893">
                  <a:extLst>
                    <a:ext uri="{9D8B030D-6E8A-4147-A177-3AD203B41FA5}">
                      <a16:colId xmlns:a16="http://schemas.microsoft.com/office/drawing/2014/main" val="1252494120"/>
                    </a:ext>
                  </a:extLst>
                </a:gridCol>
                <a:gridCol w="1257373">
                  <a:extLst>
                    <a:ext uri="{9D8B030D-6E8A-4147-A177-3AD203B41FA5}">
                      <a16:colId xmlns:a16="http://schemas.microsoft.com/office/drawing/2014/main" val="2861196529"/>
                    </a:ext>
                  </a:extLst>
                </a:gridCol>
                <a:gridCol w="1588100">
                  <a:extLst>
                    <a:ext uri="{9D8B030D-6E8A-4147-A177-3AD203B41FA5}">
                      <a16:colId xmlns:a16="http://schemas.microsoft.com/office/drawing/2014/main" val="2164996998"/>
                    </a:ext>
                  </a:extLst>
                </a:gridCol>
                <a:gridCol w="1548846">
                  <a:extLst>
                    <a:ext uri="{9D8B030D-6E8A-4147-A177-3AD203B41FA5}">
                      <a16:colId xmlns:a16="http://schemas.microsoft.com/office/drawing/2014/main" val="3698057529"/>
                    </a:ext>
                  </a:extLst>
                </a:gridCol>
                <a:gridCol w="1367084">
                  <a:extLst>
                    <a:ext uri="{9D8B030D-6E8A-4147-A177-3AD203B41FA5}">
                      <a16:colId xmlns:a16="http://schemas.microsoft.com/office/drawing/2014/main" val="683574473"/>
                    </a:ext>
                  </a:extLst>
                </a:gridCol>
              </a:tblGrid>
              <a:tr h="67928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19/10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623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20/10</a:t>
                      </a: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623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21/10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623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22/10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E5623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  23/10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62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467516"/>
                  </a:ext>
                </a:extLst>
              </a:tr>
              <a:tr h="59463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  <a:endParaRPr lang="fr-FR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</a:t>
                      </a:r>
                      <a:endParaRPr lang="fr-FR" sz="16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846351"/>
                  </a:ext>
                </a:extLst>
              </a:tr>
              <a:tr h="355675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*Règles de vie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*Jeux de présentation 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*Monstre en folie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dirty="0"/>
                        <a:t>*Grand jeu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dirty="0"/>
                        <a:t>Mercredi tout est permis 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Randonnée au lac de Monteux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(Prévoir sac à dos gourde basket)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dirty="0"/>
                        <a:t>-</a:t>
                      </a:r>
                      <a:r>
                        <a:rPr lang="fr-FR" sz="1600" dirty="0" err="1"/>
                        <a:t>Deco</a:t>
                      </a:r>
                      <a:r>
                        <a:rPr lang="fr-FR" sz="1600" dirty="0"/>
                        <a:t> Halloween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600" dirty="0"/>
                        <a:t>*Jeux sportifs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448568"/>
                  </a:ext>
                </a:extLst>
              </a:tr>
              <a:tr h="698565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Pique nique au lac de monteux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REPAS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295965"/>
                  </a:ext>
                </a:extLst>
              </a:tr>
              <a:tr h="3044073">
                <a:tc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  <a:p>
                      <a:pPr algn="ctr"/>
                      <a:endParaRPr lang="fr-FR" sz="1800" dirty="0"/>
                    </a:p>
                    <a:p>
                      <a:pPr algn="ctr"/>
                      <a:r>
                        <a:rPr lang="fr-FR" sz="1800" dirty="0"/>
                        <a:t>*Monstre et compagnie  VS  </a:t>
                      </a:r>
                      <a:r>
                        <a:rPr lang="fr-FR" sz="1800" dirty="0" err="1"/>
                        <a:t>Hotel</a:t>
                      </a:r>
                      <a:r>
                        <a:rPr lang="fr-FR" sz="1800" dirty="0"/>
                        <a:t> Transylvanie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*Décoration d’Halloween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*Mercredi Adams vous fait gouter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*Cinéma retour 17h15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Sortie au Labyrinthe d’Entraigues </a:t>
                      </a:r>
                    </a:p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*LOTO monstrueux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794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348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352BB-3243-64CF-052F-02C00A293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EB737E-A05E-8030-11F9-E7EBA5AD6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BDCC90B-BD2E-A6EC-C194-DB91D58EA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096"/>
            <a:ext cx="7727324" cy="1071590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12D21F-A306-E459-15C9-DFF8F0393A9B}"/>
              </a:ext>
            </a:extLst>
          </p:cNvPr>
          <p:cNvSpPr txBox="1"/>
          <p:nvPr/>
        </p:nvSpPr>
        <p:spPr>
          <a:xfrm>
            <a:off x="7216951" y="10296723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17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E7999B-9329-3CDB-81E7-2D41FD15F7A7}"/>
              </a:ext>
            </a:extLst>
          </p:cNvPr>
          <p:cNvSpPr txBox="1"/>
          <p:nvPr/>
        </p:nvSpPr>
        <p:spPr>
          <a:xfrm>
            <a:off x="-99381" y="420297"/>
            <a:ext cx="775843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Elephant"/>
              </a:rPr>
              <a:t>Semaine du 26 au 30 Octobre</a:t>
            </a:r>
          </a:p>
          <a:p>
            <a:pPr algn="ctr"/>
            <a:endParaRPr lang="fr-FR" sz="2400" b="1" dirty="0">
              <a:solidFill>
                <a:schemeClr val="bg1"/>
              </a:solidFill>
              <a:latin typeface="Elephant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36ADA23-B8A8-8C08-A115-B27947F428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643888"/>
              </p:ext>
            </p:extLst>
          </p:nvPr>
        </p:nvGraphicFramePr>
        <p:xfrm>
          <a:off x="237964" y="1326355"/>
          <a:ext cx="7248295" cy="8843256"/>
        </p:xfrm>
        <a:graphic>
          <a:graphicData uri="http://schemas.openxmlformats.org/drawingml/2006/table">
            <a:tbl>
              <a:tblPr/>
              <a:tblGrid>
                <a:gridCol w="1294274">
                  <a:extLst>
                    <a:ext uri="{9D8B030D-6E8A-4147-A177-3AD203B41FA5}">
                      <a16:colId xmlns:a16="http://schemas.microsoft.com/office/drawing/2014/main" val="1252494120"/>
                    </a:ext>
                  </a:extLst>
                </a:gridCol>
                <a:gridCol w="1449993">
                  <a:extLst>
                    <a:ext uri="{9D8B030D-6E8A-4147-A177-3AD203B41FA5}">
                      <a16:colId xmlns:a16="http://schemas.microsoft.com/office/drawing/2014/main" val="2861196529"/>
                    </a:ext>
                  </a:extLst>
                </a:gridCol>
                <a:gridCol w="1471404">
                  <a:extLst>
                    <a:ext uri="{9D8B030D-6E8A-4147-A177-3AD203B41FA5}">
                      <a16:colId xmlns:a16="http://schemas.microsoft.com/office/drawing/2014/main" val="2164996998"/>
                    </a:ext>
                  </a:extLst>
                </a:gridCol>
                <a:gridCol w="1548847">
                  <a:extLst>
                    <a:ext uri="{9D8B030D-6E8A-4147-A177-3AD203B41FA5}">
                      <a16:colId xmlns:a16="http://schemas.microsoft.com/office/drawing/2014/main" val="3698057529"/>
                    </a:ext>
                  </a:extLst>
                </a:gridCol>
                <a:gridCol w="1483777">
                  <a:extLst>
                    <a:ext uri="{9D8B030D-6E8A-4147-A177-3AD203B41FA5}">
                      <a16:colId xmlns:a16="http://schemas.microsoft.com/office/drawing/2014/main" val="683574473"/>
                    </a:ext>
                  </a:extLst>
                </a:gridCol>
              </a:tblGrid>
              <a:tr h="6608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Lundi </a:t>
                      </a: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26/10</a:t>
                      </a:r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623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Mardi 27/10</a:t>
                      </a:r>
                      <a:endParaRPr lang="fr-FR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623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Mercredi 28/10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623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Jeudi 29/10</a:t>
                      </a:r>
                      <a:endParaRPr lang="fr-FR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E5623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Vendredi 30/10</a:t>
                      </a:r>
                      <a:endParaRPr lang="fr-FR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623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467516"/>
                  </a:ext>
                </a:extLst>
              </a:tr>
              <a:tr h="72092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9h/9h30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Rituel du matin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6846351"/>
                  </a:ext>
                </a:extLst>
              </a:tr>
              <a:tr h="409126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*Passeport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Effrayant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aseline="0" dirty="0"/>
                        <a:t>*Découverte USA</a:t>
                      </a:r>
                    </a:p>
                    <a:p>
                      <a:pPr lvl="0" algn="ctr">
                        <a:buNone/>
                      </a:pPr>
                      <a:endParaRPr lang="fr-FR" sz="1800" baseline="0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Journée passerelle avec les ZADOS   au COSEC </a:t>
                      </a:r>
                    </a:p>
                    <a:p>
                      <a:pPr algn="ctr"/>
                      <a:r>
                        <a:rPr lang="fr-FR" sz="1600" b="1" dirty="0"/>
                        <a:t>Multisports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1800" dirty="0"/>
                        <a:t>*</a:t>
                      </a:r>
                      <a:r>
                        <a:rPr lang="fr-FR" sz="1800" dirty="0" err="1"/>
                        <a:t>Pumpkin</a:t>
                      </a:r>
                      <a:r>
                        <a:rPr lang="fr-FR" sz="1800" dirty="0"/>
                        <a:t> patch </a:t>
                      </a:r>
                    </a:p>
                    <a:p>
                      <a:pPr marL="0" lvl="0" indent="0" algn="ctr">
                        <a:buNone/>
                      </a:pPr>
                      <a:r>
                        <a:rPr lang="fr-FR" sz="1800" dirty="0"/>
                        <a:t>*Décoration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endParaRPr lang="fr-FR" sz="1800" b="1" dirty="0"/>
                    </a:p>
                    <a:p>
                      <a:pPr lvl="0" algn="ctr">
                        <a:buNone/>
                      </a:pPr>
                      <a:r>
                        <a:rPr lang="fr-FR" sz="1800" b="1" dirty="0"/>
                        <a:t>Sortie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1" dirty="0"/>
                        <a:t>Tiger jump Monteux 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b="1" dirty="0"/>
                        <a:t>(prévoir chaussettes)</a:t>
                      </a:r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  <a:p>
                      <a:pPr lvl="0" algn="ctr">
                        <a:buNone/>
                      </a:pPr>
                      <a:endParaRPr lang="fr-FR" sz="1800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dirty="0"/>
                        <a:t>Journée Halloween </a:t>
                      </a:r>
                    </a:p>
                    <a:p>
                      <a:pPr lvl="0" algn="ctr">
                        <a:buNone/>
                      </a:pPr>
                      <a:endParaRPr lang="fr-FR" sz="1600" dirty="0"/>
                    </a:p>
                    <a:p>
                      <a:pPr lvl="0" algn="ctr">
                        <a:buNone/>
                      </a:pPr>
                      <a:r>
                        <a:rPr lang="fr-FR" sz="1600" dirty="0"/>
                        <a:t> *Mystery bag</a:t>
                      </a:r>
                    </a:p>
                    <a:p>
                      <a:pPr lvl="0" algn="ctr">
                        <a:buNone/>
                      </a:pPr>
                      <a:endParaRPr lang="fr-FR" sz="1600" dirty="0"/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448568"/>
                  </a:ext>
                </a:extLst>
              </a:tr>
              <a:tr h="679596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 REPAS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REPAS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295965"/>
                  </a:ext>
                </a:extLst>
              </a:tr>
              <a:tr h="267051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1800" dirty="0"/>
                        <a:t>*Ma Halloween House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fr-FR" sz="1800" dirty="0"/>
                        <a:t>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baseline="0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  <a:r>
                        <a:rPr lang="fr-FR" sz="1800" b="0" i="0" u="none" strike="noStrike" noProof="0" dirty="0" err="1">
                          <a:solidFill>
                            <a:srgbClr val="000000"/>
                          </a:solidFill>
                          <a:latin typeface="Calibri"/>
                        </a:rPr>
                        <a:t>Scapelloween</a:t>
                      </a:r>
                      <a:endParaRPr lang="fr-FR" sz="18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lvl="0" algn="ctr">
                        <a:buNone/>
                      </a:pPr>
                      <a:endParaRPr lang="fr-FR" sz="18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*Halloween </a:t>
                      </a:r>
                      <a:r>
                        <a:rPr lang="fr-FR" dirty="0" err="1"/>
                        <a:t>movie</a:t>
                      </a:r>
                      <a:endParaRPr lang="fr-FR" dirty="0"/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*Halloween Olympic games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794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533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75772-E162-C574-055F-703350F86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DB010DD-924F-0519-78AB-5BB20E407FF5}"/>
              </a:ext>
            </a:extLst>
          </p:cNvPr>
          <p:cNvSpPr txBox="1"/>
          <p:nvPr/>
        </p:nvSpPr>
        <p:spPr>
          <a:xfrm>
            <a:off x="139801" y="10322481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16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437FED-716F-B4C0-4F81-455CC7D2D9D0}"/>
              </a:ext>
            </a:extLst>
          </p:cNvPr>
          <p:cNvSpPr/>
          <p:nvPr/>
        </p:nvSpPr>
        <p:spPr>
          <a:xfrm>
            <a:off x="2073499" y="1365161"/>
            <a:ext cx="3503053" cy="850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FDA24FE-07F2-9B6D-4A08-5131E2CEB131}"/>
              </a:ext>
            </a:extLst>
          </p:cNvPr>
          <p:cNvSpPr txBox="1"/>
          <p:nvPr/>
        </p:nvSpPr>
        <p:spPr>
          <a:xfrm>
            <a:off x="0" y="1437287"/>
            <a:ext cx="755967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/>
            <a:r>
              <a:rPr lang="fr-FR" sz="3600" err="1">
                <a:solidFill>
                  <a:srgbClr val="05086F"/>
                </a:solidFill>
                <a:latin typeface="Impact"/>
              </a:rPr>
              <a:t>Collègiens</a:t>
            </a:r>
            <a:endParaRPr lang="fr-FR" sz="7200" err="1">
              <a:solidFill>
                <a:srgbClr val="05086F"/>
              </a:solidFill>
              <a:latin typeface="Impact" panose="020B080603090205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862EA2-F332-8D16-FFE6-03D37209DED4}"/>
              </a:ext>
            </a:extLst>
          </p:cNvPr>
          <p:cNvSpPr txBox="1"/>
          <p:nvPr/>
        </p:nvSpPr>
        <p:spPr>
          <a:xfrm>
            <a:off x="45187" y="6577654"/>
            <a:ext cx="7559675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200">
                <a:solidFill>
                  <a:srgbClr val="E56236"/>
                </a:solidFill>
                <a:latin typeface="Elephant"/>
              </a:rPr>
              <a:t>- Un hiver fantastique -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06B9B2-0334-EF2E-7A78-7B8F97F8F0EF}"/>
              </a:ext>
            </a:extLst>
          </p:cNvPr>
          <p:cNvSpPr/>
          <p:nvPr/>
        </p:nvSpPr>
        <p:spPr>
          <a:xfrm>
            <a:off x="139801" y="7346535"/>
            <a:ext cx="7083959" cy="2972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7D85C1-45C0-95E6-6A80-089EF5644C53}"/>
              </a:ext>
            </a:extLst>
          </p:cNvPr>
          <p:cNvSpPr txBox="1"/>
          <p:nvPr/>
        </p:nvSpPr>
        <p:spPr>
          <a:xfrm>
            <a:off x="-116657" y="10091537"/>
            <a:ext cx="7765825" cy="120647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r-FR"/>
          </a:p>
        </p:txBody>
      </p:sp>
      <p:pic>
        <p:nvPicPr>
          <p:cNvPr id="14" name="Image 13" descr="Une image contenant dessin humoristique, Danse, chaussures, habits&#10;&#10;Le contenu généré par l’IA peut être incorrect.">
            <a:extLst>
              <a:ext uri="{FF2B5EF4-FFF2-40B4-BE49-F238E27FC236}">
                <a16:creationId xmlns:a16="http://schemas.microsoft.com/office/drawing/2014/main" id="{998BC8CC-C593-4BE5-ADEF-79F443433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05" y="-4476"/>
            <a:ext cx="7768170" cy="1103474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1711753-8C7E-92D9-6CA8-E5E312A70F07}"/>
              </a:ext>
            </a:extLst>
          </p:cNvPr>
          <p:cNvSpPr txBox="1"/>
          <p:nvPr/>
        </p:nvSpPr>
        <p:spPr>
          <a:xfrm>
            <a:off x="2937168" y="1676256"/>
            <a:ext cx="377983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>
                <a:solidFill>
                  <a:srgbClr val="05086F"/>
                </a:solidFill>
                <a:latin typeface="Impact"/>
              </a:rPr>
              <a:t>Collégiens</a:t>
            </a:r>
            <a:endParaRPr lang="en-US" sz="2800" err="1">
              <a:ea typeface="Calibri"/>
              <a:cs typeface="Calibri"/>
            </a:endParaRPr>
          </a:p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3A8199-2A2A-CD45-1E1B-6D923E1FD895}"/>
              </a:ext>
            </a:extLst>
          </p:cNvPr>
          <p:cNvSpPr/>
          <p:nvPr/>
        </p:nvSpPr>
        <p:spPr>
          <a:xfrm>
            <a:off x="163722" y="7600812"/>
            <a:ext cx="7367437" cy="2728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 descr="Une image contenant Police, Graphique, graphis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F53EA52-D192-097D-6F8C-DEAB64AF2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5" y="6721968"/>
            <a:ext cx="7561104" cy="59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65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CE212-19CC-4A1E-8DA2-44D8CE40D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F1EAEB-1603-90D0-129F-CDDDB556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E906EC6-36A9-B6B0-9DC9-87D3780DB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23" y="-8001"/>
            <a:ext cx="7727324" cy="10715909"/>
          </a:xfr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3CD3E4-1EFC-D698-9E74-D22E7B151AA0}"/>
              </a:ext>
            </a:extLst>
          </p:cNvPr>
          <p:cNvSpPr txBox="1"/>
          <p:nvPr/>
        </p:nvSpPr>
        <p:spPr>
          <a:xfrm>
            <a:off x="7216951" y="10296723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17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A56431D-B676-7108-CEB9-2FE8DDBA9F8F}"/>
              </a:ext>
            </a:extLst>
          </p:cNvPr>
          <p:cNvSpPr txBox="1"/>
          <p:nvPr/>
        </p:nvSpPr>
        <p:spPr>
          <a:xfrm>
            <a:off x="-99381" y="420297"/>
            <a:ext cx="775843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  <a:latin typeface="Elephant"/>
              </a:rPr>
              <a:t>Semaine du 16 au 20 Février </a:t>
            </a:r>
          </a:p>
          <a:p>
            <a:pPr algn="ctr"/>
            <a:r>
              <a:rPr lang="fr-FR" sz="2400" b="1" err="1">
                <a:solidFill>
                  <a:schemeClr val="bg1"/>
                </a:solidFill>
                <a:latin typeface="Elephant"/>
              </a:rPr>
              <a:t>Kpop</a:t>
            </a:r>
          </a:p>
        </p:txBody>
      </p:sp>
      <p:pic>
        <p:nvPicPr>
          <p:cNvPr id="12" name="Image 11" descr="Une image contenant jaun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021BF183-9AEA-E750-2311-D26BEE742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543" y="-8001"/>
            <a:ext cx="7757343" cy="10715909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471329D-FA3D-8FC4-24B2-43D2DBBEFF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887393"/>
              </p:ext>
            </p:extLst>
          </p:nvPr>
        </p:nvGraphicFramePr>
        <p:xfrm>
          <a:off x="0" y="1246350"/>
          <a:ext cx="7642259" cy="9023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9571">
                  <a:extLst>
                    <a:ext uri="{9D8B030D-6E8A-4147-A177-3AD203B41FA5}">
                      <a16:colId xmlns:a16="http://schemas.microsoft.com/office/drawing/2014/main" val="175889959"/>
                    </a:ext>
                  </a:extLst>
                </a:gridCol>
                <a:gridCol w="1594332">
                  <a:extLst>
                    <a:ext uri="{9D8B030D-6E8A-4147-A177-3AD203B41FA5}">
                      <a16:colId xmlns:a16="http://schemas.microsoft.com/office/drawing/2014/main" val="4293889195"/>
                    </a:ext>
                  </a:extLst>
                </a:gridCol>
                <a:gridCol w="1473178">
                  <a:extLst>
                    <a:ext uri="{9D8B030D-6E8A-4147-A177-3AD203B41FA5}">
                      <a16:colId xmlns:a16="http://schemas.microsoft.com/office/drawing/2014/main" val="4017582337"/>
                    </a:ext>
                  </a:extLst>
                </a:gridCol>
                <a:gridCol w="1749788">
                  <a:extLst>
                    <a:ext uri="{9D8B030D-6E8A-4147-A177-3AD203B41FA5}">
                      <a16:colId xmlns:a16="http://schemas.microsoft.com/office/drawing/2014/main" val="3664566865"/>
                    </a:ext>
                  </a:extLst>
                </a:gridCol>
                <a:gridCol w="1355390">
                  <a:extLst>
                    <a:ext uri="{9D8B030D-6E8A-4147-A177-3AD203B41FA5}">
                      <a16:colId xmlns:a16="http://schemas.microsoft.com/office/drawing/2014/main" val="3482075451"/>
                    </a:ext>
                  </a:extLst>
                </a:gridCol>
              </a:tblGrid>
              <a:tr h="110768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Lundi 19/10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Mardi 20/10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Mercredi 21/10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Jeudi 22/10</a:t>
                      </a:r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Vendredi  23/10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695824"/>
                  </a:ext>
                </a:extLst>
              </a:tr>
              <a:tr h="1435108"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9h/9h30</a:t>
                      </a:r>
                      <a:endParaRPr lang="fr-FR" sz="12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Rituel du matin </a:t>
                      </a:r>
                      <a:endParaRPr lang="fr-FR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sz="12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sz="12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 u="none" strike="noStrike" noProof="0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sz="12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 u="none" strike="noStrike" noProof="0" dirty="0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sz="12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 dirty="0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13773"/>
                  </a:ext>
                </a:extLst>
              </a:tr>
              <a:tr h="334684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fr-FR" dirty="0"/>
                    </a:p>
                    <a:p>
                      <a:pPr lvl="0" algn="ctr">
                        <a:buNone/>
                      </a:pPr>
                      <a:endParaRPr lang="fr-FR" dirty="0"/>
                    </a:p>
                    <a:p>
                      <a:pPr lvl="0" algn="ctr">
                        <a:buNone/>
                      </a:pPr>
                      <a:endParaRPr lang="fr-FR" dirty="0"/>
                    </a:p>
                    <a:p>
                      <a:pPr lvl="0" algn="ctr">
                        <a:buNone/>
                      </a:pPr>
                      <a:endParaRPr lang="fr-FR" dirty="0"/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*Activité sportive au cosec: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 KIN BALL</a:t>
                      </a:r>
                    </a:p>
                    <a:p>
                      <a:pPr lvl="0" algn="ctr">
                        <a:buNone/>
                      </a:pPr>
                      <a:endParaRPr lang="fr-FR" dirty="0"/>
                    </a:p>
                    <a:p>
                      <a:pPr lvl="0" algn="ctr">
                        <a:buNone/>
                      </a:pPr>
                      <a:r>
                        <a:rPr lang="fr-FR" dirty="0"/>
                        <a:t>*Déco d’halloween</a:t>
                      </a:r>
                    </a:p>
                  </a:txBody>
                  <a:tcPr marL="0" marR="0" marT="0" marB="0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Sortie Course d’orientation à Mormoiron</a:t>
                      </a:r>
                    </a:p>
                  </a:txBody>
                  <a:tcPr marL="0" marR="0" marT="0" marB="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dirty="0"/>
                        <a:t>*Découverte de nouveaux jeux de société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fr-FR" dirty="0"/>
                        <a:t>*Déco halloween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Sortie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futsall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à Vaison la Romaine avec le réseau COMPI 84/26 </a:t>
                      </a:r>
                    </a:p>
                    <a:p>
                      <a:pPr lvl="0" algn="ctr">
                        <a:buNone/>
                      </a:pP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Départ 7h30 retour 18h</a:t>
                      </a:r>
                    </a:p>
                    <a:p>
                      <a:pPr lvl="0" algn="ctr">
                        <a:buNone/>
                      </a:pPr>
                      <a:endParaRPr lang="fr-FR" dirty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Pique nique fournis </a:t>
                      </a:r>
                    </a:p>
                    <a:p>
                      <a:pPr lvl="0" algn="ctr">
                        <a:buNone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( prévoir gourde , affaires de sport , sac à dos)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800" b="0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*Activité sportive au cosec </a:t>
                      </a:r>
                    </a:p>
                    <a:p>
                      <a:pPr marL="0" lvl="0" algn="ctr">
                        <a:buNone/>
                      </a:pPr>
                      <a:r>
                        <a:rPr lang="fr-FR" sz="1800" b="0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Foot/handball/basket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625059"/>
                  </a:ext>
                </a:extLst>
              </a:tr>
              <a:tr h="138661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2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</a:rPr>
                        <a:t>REPAS ET TEMPS CALME</a:t>
                      </a:r>
                      <a:endParaRPr lang="fr-FR" dirty="0"/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1600" dirty="0"/>
                        <a:t>REPAS ET TEMPS CALME</a:t>
                      </a:r>
                      <a:endParaRPr lang="fr-FR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600" dirty="0"/>
                        <a:t>REPAS ET TEMPS CALME </a:t>
                      </a:r>
                      <a:endParaRPr lang="fr-FR" sz="1800" b="0" i="0" kern="12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187800"/>
                  </a:ext>
                </a:extLst>
              </a:tr>
              <a:tr h="17477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2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</a:rPr>
                        <a:t>*</a:t>
                      </a:r>
                      <a:r>
                        <a:rPr lang="fr-FR" sz="1800" b="1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</a:rPr>
                        <a:t>Citrouille d’Halloween avec L’UPV</a:t>
                      </a:r>
                      <a:endParaRPr lang="fr-FR" dirty="0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*Grand jeu Murder party</a:t>
                      </a:r>
                      <a:endParaRPr lang="fr-FR" sz="1600" dirty="0"/>
                    </a:p>
                  </a:txBody>
                  <a:tcPr marL="0" marR="0" marT="0" marB="0" anchor="ctr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*LOTO DES ADOS</a:t>
                      </a:r>
                      <a:endParaRPr lang="fr-FR" sz="16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927067"/>
                  </a:ext>
                </a:extLst>
              </a:tr>
            </a:tbl>
          </a:graphicData>
        </a:graphic>
      </p:graphicFrame>
      <p:sp>
        <p:nvSpPr>
          <p:cNvPr id="35" name="ZoneTexte 34">
            <a:extLst>
              <a:ext uri="{FF2B5EF4-FFF2-40B4-BE49-F238E27FC236}">
                <a16:creationId xmlns:a16="http://schemas.microsoft.com/office/drawing/2014/main" id="{842AE286-88B3-7650-EE58-AA7171EE1CEB}"/>
              </a:ext>
            </a:extLst>
          </p:cNvPr>
          <p:cNvSpPr txBox="1"/>
          <p:nvPr/>
        </p:nvSpPr>
        <p:spPr>
          <a:xfrm>
            <a:off x="1889905" y="421500"/>
            <a:ext cx="4139108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>
                <a:solidFill>
                  <a:srgbClr val="7030A0"/>
                </a:solidFill>
                <a:latin typeface="Elephant"/>
                <a:ea typeface="Elephant"/>
                <a:cs typeface="Elephant"/>
              </a:rPr>
              <a:t>Semaine</a:t>
            </a:r>
            <a:r>
              <a:rPr lang="en-US" sz="2000" b="1" dirty="0">
                <a:solidFill>
                  <a:srgbClr val="7030A0"/>
                </a:solidFill>
                <a:latin typeface="Elephant"/>
                <a:ea typeface="Elephant"/>
                <a:cs typeface="Elephant"/>
              </a:rPr>
              <a:t> du 19 au 23 Octobre </a:t>
            </a:r>
            <a:endParaRPr lang="en-US" sz="2000" dirty="0">
              <a:solidFill>
                <a:srgbClr val="7030A0"/>
              </a:solidFill>
              <a:ea typeface="Calibri"/>
              <a:cs typeface="Calibri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3525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096"/>
            <a:ext cx="7727324" cy="10715909"/>
          </a:xfrm>
        </p:spPr>
      </p:pic>
      <p:sp>
        <p:nvSpPr>
          <p:cNvPr id="5" name="ZoneTexte 4"/>
          <p:cNvSpPr txBox="1"/>
          <p:nvPr/>
        </p:nvSpPr>
        <p:spPr>
          <a:xfrm>
            <a:off x="7216951" y="10296723"/>
            <a:ext cx="75985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/>
              <a:t>17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-99381" y="420297"/>
            <a:ext cx="775843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  <a:latin typeface="Elephant"/>
              </a:rPr>
              <a:t>Semaine du 16 au 20 Février </a:t>
            </a:r>
          </a:p>
          <a:p>
            <a:pPr algn="ctr"/>
            <a:r>
              <a:rPr lang="fr-FR" sz="2400" b="1" err="1">
                <a:solidFill>
                  <a:schemeClr val="bg1"/>
                </a:solidFill>
                <a:latin typeface="Elephant"/>
              </a:rPr>
              <a:t>Kpop</a:t>
            </a:r>
          </a:p>
        </p:txBody>
      </p:sp>
      <p:pic>
        <p:nvPicPr>
          <p:cNvPr id="12" name="Image 11" descr="Une image contenant jaun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C53FE69-86B2-E71B-86E1-66C0CD681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0593" y="-15471"/>
            <a:ext cx="7867358" cy="10701889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D4FCAE6-7D39-811A-58C6-CFD5BDC14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549429"/>
              </p:ext>
            </p:extLst>
          </p:nvPr>
        </p:nvGraphicFramePr>
        <p:xfrm>
          <a:off x="113679" y="1222734"/>
          <a:ext cx="7512491" cy="9051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5313">
                  <a:extLst>
                    <a:ext uri="{9D8B030D-6E8A-4147-A177-3AD203B41FA5}">
                      <a16:colId xmlns:a16="http://schemas.microsoft.com/office/drawing/2014/main" val="175889959"/>
                    </a:ext>
                  </a:extLst>
                </a:gridCol>
                <a:gridCol w="1482726">
                  <a:extLst>
                    <a:ext uri="{9D8B030D-6E8A-4147-A177-3AD203B41FA5}">
                      <a16:colId xmlns:a16="http://schemas.microsoft.com/office/drawing/2014/main" val="4293889195"/>
                    </a:ext>
                  </a:extLst>
                </a:gridCol>
                <a:gridCol w="1482726">
                  <a:extLst>
                    <a:ext uri="{9D8B030D-6E8A-4147-A177-3AD203B41FA5}">
                      <a16:colId xmlns:a16="http://schemas.microsoft.com/office/drawing/2014/main" val="4017582337"/>
                    </a:ext>
                  </a:extLst>
                </a:gridCol>
                <a:gridCol w="1276793">
                  <a:extLst>
                    <a:ext uri="{9D8B030D-6E8A-4147-A177-3AD203B41FA5}">
                      <a16:colId xmlns:a16="http://schemas.microsoft.com/office/drawing/2014/main" val="3664566865"/>
                    </a:ext>
                  </a:extLst>
                </a:gridCol>
                <a:gridCol w="1674933">
                  <a:extLst>
                    <a:ext uri="{9D8B030D-6E8A-4147-A177-3AD203B41FA5}">
                      <a16:colId xmlns:a16="http://schemas.microsoft.com/office/drawing/2014/main" val="3482075451"/>
                    </a:ext>
                  </a:extLst>
                </a:gridCol>
              </a:tblGrid>
              <a:tr h="1024599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r>
                        <a:rPr lang="fr-FR" sz="1600" b="1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Lundi 26/10</a:t>
                      </a:r>
                      <a:endParaRPr lang="fr-FR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r>
                        <a:rPr lang="fr-FR" sz="1600" b="1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Mardi 27/10</a:t>
                      </a:r>
                      <a:endParaRPr lang="fr-FR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r>
                        <a:rPr lang="fr-FR" sz="1600" b="1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Mercredi 28/10</a:t>
                      </a:r>
                      <a:endParaRPr lang="fr-FR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r>
                        <a:rPr lang="fr-FR" sz="1600" b="1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Jeudi 29/10</a:t>
                      </a:r>
                      <a:endParaRPr lang="fr-FR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r>
                        <a:rPr lang="fr-FR" sz="1600" b="1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Vendredi 30/10</a:t>
                      </a:r>
                      <a:endParaRPr lang="fr-FR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695824"/>
                  </a:ext>
                </a:extLst>
              </a:tr>
              <a:tr h="815497"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r>
                        <a:rPr lang="fr-FR" sz="1200" b="1" i="0" kern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>
                        <a:effectLst/>
                        <a:latin typeface="Calibri"/>
                      </a:endParaRPr>
                    </a:p>
                    <a:p>
                      <a:pPr marL="0" algn="ctr" rtl="0" eaLnBrk="1" fontAlgn="ctr" latinLnBrk="0" hangingPunct="1">
                        <a:buNone/>
                      </a:pPr>
                      <a:r>
                        <a:rPr lang="fr-FR" sz="1200" b="1" i="0" kern="12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sz="12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sz="12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 u="none" strike="noStrike" noProof="0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sz="12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 u="none" strike="noStrike" noProof="0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9h/9h30</a:t>
                      </a:r>
                      <a:endParaRPr lang="fr-FR" sz="1200" b="0" i="0" u="none" strike="noStrike" kern="120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fr-FR" sz="1200" b="1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Rituel du matin </a:t>
                      </a:r>
                      <a:endParaRPr lang="fr-FR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13773"/>
                  </a:ext>
                </a:extLst>
              </a:tr>
              <a:tr h="3628878">
                <a:tc>
                  <a:txBody>
                    <a:bodyPr/>
                    <a:lstStyle/>
                    <a:p>
                      <a:pPr marL="0" indent="0" algn="ctr" rtl="0" eaLnBrk="1" fontAlgn="ctr" latinLnBrk="0" hangingPunct="1">
                        <a:buNone/>
                      </a:pPr>
                      <a:r>
                        <a:rPr lang="fr-FR" sz="1800" b="0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*Activité sportive au Cosec :Thèque</a:t>
                      </a:r>
                    </a:p>
                    <a:p>
                      <a:pPr marL="0" indent="0" algn="ctr" rtl="0" eaLnBrk="1" fontAlgn="ctr" latinLnBrk="0" hangingPunct="1">
                        <a:buNone/>
                      </a:pPr>
                      <a:r>
                        <a:rPr lang="fr-FR" sz="1800" b="0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*Déco halloween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JOURNEE SPORTIVE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 COSEC AVEC LES DJEUNS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Journée sportive à Avignon a la rencontre de GS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Sorite Tiger Jump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Monteux 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(prévoir chaussettes)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dirty="0" err="1"/>
                        <a:t>Journée</a:t>
                      </a:r>
                      <a:r>
                        <a:rPr lang="en-US" dirty="0"/>
                        <a:t> d’Halloween</a:t>
                      </a:r>
                    </a:p>
                    <a:p>
                      <a:pPr marL="0" lvl="0" algn="ctr">
                        <a:buNone/>
                      </a:pPr>
                      <a:endParaRPr lang="en-US" dirty="0"/>
                    </a:p>
                    <a:p>
                      <a:pPr marL="0" lvl="0" algn="ctr">
                        <a:buNone/>
                      </a:pPr>
                      <a:r>
                        <a:rPr lang="en-US" dirty="0"/>
                        <a:t>*Atelier cuisine COOKIES avec </a:t>
                      </a:r>
                      <a:r>
                        <a:rPr lang="en-US" dirty="0" err="1"/>
                        <a:t>l’UPV</a:t>
                      </a:r>
                      <a:endParaRPr lang="en-US" dirty="0"/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163819"/>
                  </a:ext>
                </a:extLst>
              </a:tr>
              <a:tr h="81855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2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REPAS ET TEMPS CALME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Pique nique au lac de monteux</a:t>
                      </a:r>
                      <a:endParaRPr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REPAS ET TEMPS CALME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157426"/>
                  </a:ext>
                </a:extLst>
              </a:tr>
              <a:tr h="2760052"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fr-FR" sz="1400" b="1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*Grand jeu Loup garou géant</a:t>
                      </a:r>
                    </a:p>
                    <a:p>
                      <a:pPr marL="0" lvl="0" algn="ctr">
                        <a:buNone/>
                      </a:pPr>
                      <a:endParaRPr lang="fr-FR" sz="1200" b="1" i="0" kern="12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endParaRPr lang="fr-FR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Sortie au Labyrinthe d’Entraigues </a:t>
                      </a:r>
                    </a:p>
                    <a:p>
                      <a:pPr marL="0" algn="ctr" rtl="0" eaLnBrk="1" fontAlgn="ctr" latinLnBrk="0" hangingPunct="1">
                        <a:buNone/>
                      </a:pPr>
                      <a:endParaRPr lang="fr-FR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buNone/>
                      </a:pPr>
                      <a:r>
                        <a:rPr lang="fr-FR" dirty="0">
                          <a:effectLst/>
                          <a:latin typeface="Calibri"/>
                        </a:rPr>
                        <a:t>*Grand jeu :Spike party: partage des cookies aux 6/10ans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008246"/>
                  </a:ext>
                </a:extLst>
              </a:tr>
            </a:tbl>
          </a:graphicData>
        </a:graphic>
      </p:graphicFrame>
      <p:sp>
        <p:nvSpPr>
          <p:cNvPr id="35" name="ZoneTexte 34">
            <a:extLst>
              <a:ext uri="{FF2B5EF4-FFF2-40B4-BE49-F238E27FC236}">
                <a16:creationId xmlns:a16="http://schemas.microsoft.com/office/drawing/2014/main" id="{170553E9-1173-60C2-3E70-5F7BFD7BC3D0}"/>
              </a:ext>
            </a:extLst>
          </p:cNvPr>
          <p:cNvSpPr txBox="1"/>
          <p:nvPr/>
        </p:nvSpPr>
        <p:spPr>
          <a:xfrm>
            <a:off x="1889905" y="421500"/>
            <a:ext cx="4139108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>
                <a:solidFill>
                  <a:srgbClr val="7030A0"/>
                </a:solidFill>
                <a:latin typeface="Elephant"/>
                <a:ea typeface="Elephant"/>
                <a:cs typeface="Elephant"/>
              </a:rPr>
              <a:t>Semaine</a:t>
            </a:r>
            <a:r>
              <a:rPr lang="en-US" sz="2000" b="1" dirty="0">
                <a:solidFill>
                  <a:srgbClr val="7030A0"/>
                </a:solidFill>
                <a:latin typeface="Elephant"/>
                <a:ea typeface="Elephant"/>
                <a:cs typeface="Elephant"/>
              </a:rPr>
              <a:t> du 26 au 30 Octobre</a:t>
            </a:r>
            <a:endParaRPr lang="en-US" sz="2000" dirty="0">
              <a:solidFill>
                <a:srgbClr val="7030A0"/>
              </a:solidFill>
              <a:ea typeface="Calibri"/>
              <a:cs typeface="Calibri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9556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7C43978A8BEA4A90ACE8FD57AFD7DA" ma:contentTypeVersion="18" ma:contentTypeDescription="Crée un document." ma:contentTypeScope="" ma:versionID="5b755cefb23010abd6c9c564924783f5">
  <xsd:schema xmlns:xsd="http://www.w3.org/2001/XMLSchema" xmlns:xs="http://www.w3.org/2001/XMLSchema" xmlns:p="http://schemas.microsoft.com/office/2006/metadata/properties" xmlns:ns2="3aa271d8-faa2-4b4b-9ccc-947650ed54d6" xmlns:ns3="971a49c3-db43-4458-b625-56d9f2a50158" targetNamespace="http://schemas.microsoft.com/office/2006/metadata/properties" ma:root="true" ma:fieldsID="1d25236bd0f200ee6eb6641f4e946304" ns2:_="" ns3:_="">
    <xsd:import namespace="3aa271d8-faa2-4b4b-9ccc-947650ed54d6"/>
    <xsd:import namespace="971a49c3-db43-4458-b625-56d9f2a5015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a271d8-faa2-4b4b-9ccc-947650ed54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6427ea2-44c5-4c2a-b8cb-ab9de6299001}" ma:internalName="TaxCatchAll" ma:showField="CatchAllData" ma:web="3aa271d8-faa2-4b4b-9ccc-947650ed54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1a49c3-db43-4458-b625-56d9f2a501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4821ca44-6799-4273-af99-26aa3a4458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71a49c3-db43-4458-b625-56d9f2a50158">
      <Terms xmlns="http://schemas.microsoft.com/office/infopath/2007/PartnerControls"/>
    </lcf76f155ced4ddcb4097134ff3c332f>
    <TaxCatchAll xmlns="3aa271d8-faa2-4b4b-9ccc-947650ed54d6" xsi:nil="true"/>
  </documentManagement>
</p:properties>
</file>

<file path=customXml/itemProps1.xml><?xml version="1.0" encoding="utf-8"?>
<ds:datastoreItem xmlns:ds="http://schemas.openxmlformats.org/officeDocument/2006/customXml" ds:itemID="{2EF34EB8-B30F-437B-9185-4CBDA758BF3D}">
  <ds:schemaRefs>
    <ds:schemaRef ds:uri="3aa271d8-faa2-4b4b-9ccc-947650ed54d6"/>
    <ds:schemaRef ds:uri="971a49c3-db43-4458-b625-56d9f2a5015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60D0C09-6B7B-4D8D-A69F-BA6C37914F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73AC7F-2C88-4221-A1BA-10BE6DE6847A}">
  <ds:schemaRefs>
    <ds:schemaRef ds:uri="971a49c3-db43-4458-b625-56d9f2a50158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3aa271d8-faa2-4b4b-9ccc-947650ed54d6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20310</TotalTime>
  <Words>1724</Words>
  <Application>Microsoft Office PowerPoint</Application>
  <PresentationFormat>Personnalisé</PresentationFormat>
  <Paragraphs>553</Paragraphs>
  <Slides>19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Candara Light</vt:lpstr>
      <vt:lpstr>Courier New</vt:lpstr>
      <vt:lpstr>Elephant</vt:lpstr>
      <vt:lpstr>Impact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Coralie Bonmati</dc:creator>
  <cp:lastModifiedBy>Amelie Varin</cp:lastModifiedBy>
  <cp:revision>13</cp:revision>
  <cp:lastPrinted>2026-09-28T09:21:26Z</cp:lastPrinted>
  <dcterms:created xsi:type="dcterms:W3CDTF">2021-09-08T13:53:36Z</dcterms:created>
  <dcterms:modified xsi:type="dcterms:W3CDTF">2026-10-01T09:34:00Z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0x010100437C43978A8BEA4A90ACE8FD57AFD7DA</vt:lpwstr>
  </property>
  <property fmtid="{D5CDD505-2E9C-101B-9397-08002B2CF9AE}" pid="3" name="MediaServiceImageTags">
    <vt:lpwstr/>
  </property>
</Properties>
</file>