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6"/>
  </p:notesMasterIdLst>
  <p:handoutMasterIdLst>
    <p:handoutMasterId r:id="rId17"/>
  </p:handoutMasterIdLst>
  <p:sldIdLst>
    <p:sldId id="258" r:id="rId5"/>
    <p:sldId id="260" r:id="rId6"/>
    <p:sldId id="261" r:id="rId7"/>
    <p:sldId id="262" r:id="rId8"/>
    <p:sldId id="276" r:id="rId9"/>
    <p:sldId id="265" r:id="rId10"/>
    <p:sldId id="266" r:id="rId11"/>
    <p:sldId id="267" r:id="rId12"/>
    <p:sldId id="268" r:id="rId13"/>
    <p:sldId id="269" r:id="rId14"/>
    <p:sldId id="270" r:id="rId15"/>
  </p:sldIdLst>
  <p:sldSz cx="7559675" cy="10691813"/>
  <p:notesSz cx="6800850" cy="9932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236"/>
    <a:srgbClr val="FFFFFF"/>
    <a:srgbClr val="F8CBAD"/>
    <a:srgbClr val="FF66CC"/>
    <a:srgbClr val="CC3399"/>
    <a:srgbClr val="4EB4E2"/>
    <a:srgbClr val="5B9BD5"/>
    <a:srgbClr val="CC00CC"/>
    <a:srgbClr val="BDD7EE"/>
    <a:srgbClr val="2255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6159" dt="2026-09-03T08:02:18.069"/>
    <p1510:client id="{B5346C3C-7EB3-88DB-BBEB-9E0B1EE370E3}" v="1" dt="2026-09-03T09:06:38.8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0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2242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29A6F-7774-4C67-888F-5E0632F092DE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34616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2242" y="9434616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A8C66-FFED-4B89-BD1F-F063002370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14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76" cy="4972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486" y="0"/>
            <a:ext cx="2947776" cy="4972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AE54A-6068-4ADA-A505-7D4C28D0A80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3013"/>
            <a:ext cx="236855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9844"/>
            <a:ext cx="5441316" cy="39109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5782"/>
            <a:ext cx="2947776" cy="4972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486" y="9435782"/>
            <a:ext cx="2947776" cy="4972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FBF50-0F59-402F-B4C6-271F88BDE7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852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126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65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04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70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49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55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703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781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24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958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54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1C01E-3341-44CF-84E5-D2B45F6D89DF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7A6EA-2E4F-46B6-BBDB-268140D58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10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" t="-240" r="-169" b="142"/>
          <a:stretch/>
        </p:blipFill>
        <p:spPr>
          <a:xfrm>
            <a:off x="0" y="-25757"/>
            <a:ext cx="7572777" cy="10702344"/>
          </a:xfrm>
        </p:spPr>
      </p:pic>
      <p:sp>
        <p:nvSpPr>
          <p:cNvPr id="7" name="ZoneTexte 6"/>
          <p:cNvSpPr txBox="1"/>
          <p:nvPr/>
        </p:nvSpPr>
        <p:spPr>
          <a:xfrm>
            <a:off x="2028825" y="9942491"/>
            <a:ext cx="547625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MERCREDIS DE Septembre/Octobre</a:t>
            </a:r>
          </a:p>
        </p:txBody>
      </p:sp>
    </p:spTree>
    <p:extLst>
      <p:ext uri="{BB962C8B-B14F-4D97-AF65-F5344CB8AC3E}">
        <p14:creationId xmlns:p14="http://schemas.microsoft.com/office/powerpoint/2010/main" val="3240867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825" y="0"/>
            <a:ext cx="7767500" cy="1069254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39801" y="10322481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10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3499" y="1365161"/>
            <a:ext cx="3503053" cy="850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0" y="1437287"/>
            <a:ext cx="755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600">
                <a:solidFill>
                  <a:srgbClr val="05086F"/>
                </a:solidFill>
                <a:latin typeface="Impact" panose="020B0806030902050204" pitchFamily="34" charset="0"/>
              </a:rPr>
              <a:t>CM1 / CM2</a:t>
            </a:r>
            <a:endParaRPr lang="fr-FR" sz="7200">
              <a:solidFill>
                <a:srgbClr val="05086F"/>
              </a:solidFill>
              <a:latin typeface="Impact" panose="020B080603090205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5187" y="6738603"/>
            <a:ext cx="755967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200" dirty="0">
                <a:solidFill>
                  <a:srgbClr val="E56236"/>
                </a:solidFill>
                <a:latin typeface="Elephant"/>
              </a:rPr>
              <a:t>Tour du monde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9801" y="7169490"/>
            <a:ext cx="7083959" cy="2972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41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96"/>
            <a:ext cx="7727324" cy="10715909"/>
          </a:xfrm>
        </p:spPr>
      </p:pic>
      <p:sp>
        <p:nvSpPr>
          <p:cNvPr id="5" name="ZoneTexte 4"/>
          <p:cNvSpPr txBox="1"/>
          <p:nvPr/>
        </p:nvSpPr>
        <p:spPr>
          <a:xfrm>
            <a:off x="7216951" y="10296723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11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-99381" y="420297"/>
            <a:ext cx="7758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>
                <a:solidFill>
                  <a:schemeClr val="bg1"/>
                </a:solidFill>
                <a:latin typeface="Elephant" panose="02020904090505020303" pitchFamily="18" charset="0"/>
              </a:rPr>
              <a:t>Mercredis de janvier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158033"/>
              </p:ext>
            </p:extLst>
          </p:nvPr>
        </p:nvGraphicFramePr>
        <p:xfrm>
          <a:off x="205741" y="1326355"/>
          <a:ext cx="7353927" cy="8273046"/>
        </p:xfrm>
        <a:graphic>
          <a:graphicData uri="http://schemas.openxmlformats.org/drawingml/2006/table">
            <a:tbl>
              <a:tblPr/>
              <a:tblGrid>
                <a:gridCol w="1085528">
                  <a:extLst>
                    <a:ext uri="{9D8B030D-6E8A-4147-A177-3AD203B41FA5}">
                      <a16:colId xmlns:a16="http://schemas.microsoft.com/office/drawing/2014/main" val="1848969897"/>
                    </a:ext>
                  </a:extLst>
                </a:gridCol>
                <a:gridCol w="1085528">
                  <a:extLst>
                    <a:ext uri="{9D8B030D-6E8A-4147-A177-3AD203B41FA5}">
                      <a16:colId xmlns:a16="http://schemas.microsoft.com/office/drawing/2014/main" val="3599592296"/>
                    </a:ext>
                  </a:extLst>
                </a:gridCol>
                <a:gridCol w="1085528">
                  <a:extLst>
                    <a:ext uri="{9D8B030D-6E8A-4147-A177-3AD203B41FA5}">
                      <a16:colId xmlns:a16="http://schemas.microsoft.com/office/drawing/2014/main" val="1252494120"/>
                    </a:ext>
                  </a:extLst>
                </a:gridCol>
                <a:gridCol w="1381280">
                  <a:extLst>
                    <a:ext uri="{9D8B030D-6E8A-4147-A177-3AD203B41FA5}">
                      <a16:colId xmlns:a16="http://schemas.microsoft.com/office/drawing/2014/main" val="2861196529"/>
                    </a:ext>
                  </a:extLst>
                </a:gridCol>
                <a:gridCol w="1427536">
                  <a:extLst>
                    <a:ext uri="{9D8B030D-6E8A-4147-A177-3AD203B41FA5}">
                      <a16:colId xmlns:a16="http://schemas.microsoft.com/office/drawing/2014/main" val="2164996998"/>
                    </a:ext>
                  </a:extLst>
                </a:gridCol>
                <a:gridCol w="1288527">
                  <a:extLst>
                    <a:ext uri="{9D8B030D-6E8A-4147-A177-3AD203B41FA5}">
                      <a16:colId xmlns:a16="http://schemas.microsoft.com/office/drawing/2014/main" val="683574473"/>
                    </a:ext>
                  </a:extLst>
                </a:gridCol>
              </a:tblGrid>
              <a:tr h="67928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 09/09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623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623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23/09</a:t>
                      </a:r>
                      <a:endParaRPr 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623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30/09</a:t>
                      </a:r>
                      <a:endParaRPr 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623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7/10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5623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14/10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562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467516"/>
                  </a:ext>
                </a:extLst>
              </a:tr>
              <a:tr h="5946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ESPAGNE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AMERIQUE DU NORD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ALLEMAGNE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JAPON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NOUVELLE ZELANDE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846351"/>
                  </a:ext>
                </a:extLst>
              </a:tr>
              <a:tr h="363439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*Initiation football au city stade de Monteux</a:t>
                      </a:r>
                    </a:p>
                    <a:p>
                      <a:pPr lvl="0" algn="ctr">
                        <a:buNone/>
                      </a:pPr>
                      <a:endParaRPr lang="fr-FR" sz="1800" baseline="0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*Pancakes au sirop d'</a:t>
                      </a:r>
                      <a:r>
                        <a:rPr lang="fr-FR" sz="1800" baseline="0" dirty="0" err="1"/>
                        <a:t>hérable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*Initiation pétanque avec les Boulistes de Monteux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*Initiation Handball au city stade de Monteux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*Fresque cerisiers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*Masques traditionnels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*Création de masque TIKI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*Création totem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448568"/>
                  </a:ext>
                </a:extLst>
              </a:tr>
              <a:tr h="69856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dirty="0"/>
                        <a:t>REPAS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dirty="0"/>
                        <a:t>REPAS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REPAS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REPAS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REPAS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REPAS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295965"/>
                  </a:ext>
                </a:extLst>
              </a:tr>
              <a:tr h="266616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*Bracelets de perles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*drapeaux aux couleurs de l'Espagne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*initiation au flag foot us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Au cosec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*Tableau de lavande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dirty="0"/>
                        <a:t>*Cinéma AU château D'eau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dirty="0"/>
                        <a:t>Retour 17h15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*Moulin à vent sur champs de tulipes</a:t>
                      </a:r>
                    </a:p>
                    <a:p>
                      <a:pPr algn="ctr"/>
                      <a:endParaRPr lang="fr-FR" sz="1800" baseline="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*initiation SUMO/Judo au dojo de Monteux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800" baseline="0" dirty="0"/>
                        <a:t>*Rugby </a:t>
                      </a:r>
                      <a:r>
                        <a:rPr lang="fr-FR" sz="1800" baseline="0" dirty="0" err="1"/>
                        <a:t>touch</a:t>
                      </a:r>
                      <a:r>
                        <a:rPr lang="fr-FR" sz="1800" baseline="0" dirty="0"/>
                        <a:t> au Cosec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794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556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" y="-734"/>
            <a:ext cx="7559155" cy="1069254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8637" y="10322481"/>
            <a:ext cx="75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0" y="1437289"/>
            <a:ext cx="755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solidFill>
                  <a:srgbClr val="05086F"/>
                </a:solidFill>
                <a:latin typeface="Impact" panose="020B0806030902050204" pitchFamily="34" charset="0"/>
              </a:rPr>
              <a:t>Petites sections</a:t>
            </a:r>
            <a:endParaRPr lang="fr-FR" sz="7200">
              <a:solidFill>
                <a:srgbClr val="05086F"/>
              </a:solidFill>
              <a:latin typeface="Impact" panose="020B080603090205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6491971"/>
            <a:ext cx="7559674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400" dirty="0">
                <a:solidFill>
                  <a:srgbClr val="C33D82"/>
                </a:solidFill>
                <a:latin typeface="Elephant"/>
              </a:rPr>
              <a:t>Les petits explorateurs</a:t>
            </a:r>
          </a:p>
        </p:txBody>
      </p:sp>
      <p:sp>
        <p:nvSpPr>
          <p:cNvPr id="7" name="Rectangle 6"/>
          <p:cNvSpPr/>
          <p:nvPr/>
        </p:nvSpPr>
        <p:spPr>
          <a:xfrm>
            <a:off x="376519" y="7261412"/>
            <a:ext cx="6884894" cy="2877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879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4" y="-79923"/>
            <a:ext cx="7547026" cy="10759057"/>
          </a:xfrm>
          <a:solidFill>
            <a:srgbClr val="C33D82"/>
          </a:solidFill>
        </p:spPr>
      </p:pic>
      <p:sp>
        <p:nvSpPr>
          <p:cNvPr id="6" name="ZoneTexte 5"/>
          <p:cNvSpPr txBox="1"/>
          <p:nvPr/>
        </p:nvSpPr>
        <p:spPr>
          <a:xfrm>
            <a:off x="7259476" y="10262323"/>
            <a:ext cx="75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104504" y="1442431"/>
            <a:ext cx="7758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400" b="1">
              <a:solidFill>
                <a:srgbClr val="C33D82"/>
              </a:solidFill>
              <a:latin typeface="Elephant" panose="020209040905050203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-104505" y="338409"/>
            <a:ext cx="775843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Elephant"/>
              </a:rPr>
              <a:t>Mercredis de Septembre</a:t>
            </a:r>
            <a:r>
              <a:rPr lang="fr-FR" sz="2400" b="1">
                <a:solidFill>
                  <a:schemeClr val="bg1"/>
                </a:solidFill>
                <a:latin typeface="Elephant"/>
              </a:rPr>
              <a:t> /octobre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771747"/>
              </p:ext>
            </p:extLst>
          </p:nvPr>
        </p:nvGraphicFramePr>
        <p:xfrm>
          <a:off x="31696" y="1267177"/>
          <a:ext cx="7326078" cy="8991829"/>
        </p:xfrm>
        <a:graphic>
          <a:graphicData uri="http://schemas.openxmlformats.org/drawingml/2006/table">
            <a:tbl>
              <a:tblPr/>
              <a:tblGrid>
                <a:gridCol w="1327423">
                  <a:extLst>
                    <a:ext uri="{9D8B030D-6E8A-4147-A177-3AD203B41FA5}">
                      <a16:colId xmlns:a16="http://schemas.microsoft.com/office/drawing/2014/main" val="1774318091"/>
                    </a:ext>
                  </a:extLst>
                </a:gridCol>
                <a:gridCol w="1289537">
                  <a:extLst>
                    <a:ext uri="{9D8B030D-6E8A-4147-A177-3AD203B41FA5}">
                      <a16:colId xmlns:a16="http://schemas.microsoft.com/office/drawing/2014/main" val="3200036175"/>
                    </a:ext>
                  </a:extLst>
                </a:gridCol>
                <a:gridCol w="1279445">
                  <a:extLst>
                    <a:ext uri="{9D8B030D-6E8A-4147-A177-3AD203B41FA5}">
                      <a16:colId xmlns:a16="http://schemas.microsoft.com/office/drawing/2014/main" val="1444490493"/>
                    </a:ext>
                  </a:extLst>
                </a:gridCol>
                <a:gridCol w="1147868">
                  <a:extLst>
                    <a:ext uri="{9D8B030D-6E8A-4147-A177-3AD203B41FA5}">
                      <a16:colId xmlns:a16="http://schemas.microsoft.com/office/drawing/2014/main" val="1676226258"/>
                    </a:ext>
                  </a:extLst>
                </a:gridCol>
                <a:gridCol w="1207240">
                  <a:extLst>
                    <a:ext uri="{9D8B030D-6E8A-4147-A177-3AD203B41FA5}">
                      <a16:colId xmlns:a16="http://schemas.microsoft.com/office/drawing/2014/main" val="2101742934"/>
                    </a:ext>
                  </a:extLst>
                </a:gridCol>
                <a:gridCol w="1074565">
                  <a:extLst>
                    <a:ext uri="{9D8B030D-6E8A-4147-A177-3AD203B41FA5}">
                      <a16:colId xmlns:a16="http://schemas.microsoft.com/office/drawing/2014/main" val="2929864303"/>
                    </a:ext>
                  </a:extLst>
                </a:gridCol>
              </a:tblGrid>
              <a:tr h="64194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 09/09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25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16/09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25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23/09</a:t>
                      </a:r>
                      <a:endParaRPr lang="fr-FR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25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30/09</a:t>
                      </a:r>
                      <a:endParaRPr lang="fr-FR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25C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7/10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CB25C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14/10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CB25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718595"/>
                  </a:ext>
                </a:extLst>
              </a:tr>
              <a:tr h="125601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9h/9h30</a:t>
                      </a:r>
                      <a:r>
                        <a:rPr lang="fr-FR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  <a:p>
                      <a:pPr algn="ctr" fontAlgn="ctr"/>
                      <a:b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RITUELS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 MATIN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9h/9h30</a:t>
                      </a:r>
                      <a:r>
                        <a:rPr lang="fr-FR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RITUELS DU MATIN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9h/9h30</a:t>
                      </a:r>
                      <a:r>
                        <a:rPr lang="fr-FR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endParaRPr lang="fr-F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RITUELS DU MATIN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9h/9h30</a:t>
                      </a:r>
                      <a:r>
                        <a:rPr lang="fr-FR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endParaRPr lang="fr-F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RITUELS DU MATIN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9h/9h30</a:t>
                      </a:r>
                    </a:p>
                    <a:p>
                      <a:pPr lvl="0" algn="ctr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RITUELS DU MATIN</a:t>
                      </a:r>
                    </a:p>
                  </a:txBody>
                  <a:tcPr marL="9524" marR="9524" marT="9524" marB="0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9h/9h30</a:t>
                      </a:r>
                    </a:p>
                    <a:p>
                      <a:pPr lvl="0" algn="ctr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RITUELS DU MATIN</a:t>
                      </a:r>
                    </a:p>
                  </a:txBody>
                  <a:tcPr marL="9524" marR="9524" marT="9524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271801"/>
                  </a:ext>
                </a:extLst>
              </a:tr>
              <a:tr h="320225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*Création d'un perroquet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*Parcours de la jungle au parc Bellerive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*chanson des animaux</a:t>
                      </a:r>
                    </a:p>
                    <a:p>
                      <a:pPr lvl="0" algn="ctr">
                        <a:buNone/>
                      </a:pPr>
                      <a:endParaRPr lang="fr-FR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aseline="0" dirty="0"/>
                        <a:t>*Création d'un poisson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aseline="0" dirty="0"/>
                        <a:t>*Jeu sportif les petits poissons au Parc Bellerive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dirty="0"/>
                        <a:t>*Création de notre fusée 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dirty="0"/>
                        <a:t>Parcours des planètes 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dirty="0"/>
                        <a:t>*Peinture de la planète des </a:t>
                      </a:r>
                      <a:r>
                        <a:rPr lang="fr-FR" sz="1800" dirty="0" err="1"/>
                        <a:t>Ptits</a:t>
                      </a:r>
                      <a:r>
                        <a:rPr lang="fr-FR" sz="1800" dirty="0"/>
                        <a:t> Pieds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400" dirty="0"/>
                        <a:t>*Empreintes des dinosaures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400" dirty="0"/>
                        <a:t>*parcours de </a:t>
                      </a:r>
                      <a:r>
                        <a:rPr lang="fr-FR" sz="1400" dirty="0" err="1"/>
                        <a:t>dino</a:t>
                      </a:r>
                      <a:endParaRPr lang="fr-FR" sz="1400" dirty="0"/>
                    </a:p>
                    <a:p>
                      <a:pPr lvl="0" algn="ctr">
                        <a:buNone/>
                      </a:pPr>
                      <a:r>
                        <a:rPr lang="fr-FR" sz="1400" dirty="0"/>
                        <a:t>*Chasse aux œufs de dinosaures au parc </a:t>
                      </a:r>
                      <a:r>
                        <a:rPr lang="fr-FR" sz="1400" dirty="0" err="1"/>
                        <a:t>Bellerives</a:t>
                      </a:r>
                      <a:endParaRPr lang="fr-FR" sz="1400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400" dirty="0"/>
                        <a:t>*Créer ton drapeau pirate</a:t>
                      </a:r>
                      <a:endParaRPr lang="en-US" sz="1400"/>
                    </a:p>
                    <a:p>
                      <a:pPr lvl="0" algn="ctr">
                        <a:buNone/>
                      </a:pPr>
                      <a:r>
                        <a:rPr lang="fr-FR" sz="1400" dirty="0"/>
                        <a:t>*Chasse au trésor</a:t>
                      </a:r>
                    </a:p>
                    <a:p>
                      <a:pPr lvl="0" algn="ctr">
                        <a:buNone/>
                      </a:pPr>
                      <a:endParaRPr lang="fr-FR" sz="1400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dirty="0"/>
                        <a:t>*Création d'une baguette magique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dirty="0"/>
                        <a:t>*Traverse la forêt enchanté au Parc Bellerive</a:t>
                      </a:r>
                    </a:p>
                    <a:p>
                      <a:pPr lvl="0" algn="ctr">
                        <a:buNone/>
                      </a:pPr>
                      <a:endParaRPr lang="fr-FR" sz="1800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469386"/>
                  </a:ext>
                </a:extLst>
              </a:tr>
              <a:tr h="77196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REPAS ET TEMPS CALME</a:t>
                      </a:r>
                      <a:endParaRPr lang="en-US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REPAS ET TEMPS CALME</a:t>
                      </a:r>
                      <a:endParaRPr lang="en-US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REPAS ET TEMPS CALME</a:t>
                      </a:r>
                      <a:endParaRPr lang="en-US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REPAS ET TEMPS CALME</a:t>
                      </a:r>
                      <a:endParaRPr lang="en-US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REPAS ET TEMPS CALME</a:t>
                      </a:r>
                      <a:endParaRPr lang="en-US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REPAS ET TEMPS CALME</a:t>
                      </a:r>
                      <a:endParaRPr lang="en-US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3580190"/>
                  </a:ext>
                </a:extLst>
              </a:tr>
              <a:tr h="311965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*Fresque de la jungle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*Méduse colorée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aseline="0" dirty="0"/>
                        <a:t>*1,2,3,fusée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*Création d'un dinosaure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dirty="0"/>
                        <a:t>*Décoration du coffre aux trésors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dirty="0"/>
                        <a:t>*Potion magique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fr-FR" sz="1800" dirty="0"/>
                        <a:t>*Les pièces de magiciens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233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532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-1"/>
            <a:ext cx="7559156" cy="1069254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10322481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4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0" y="1391570"/>
            <a:ext cx="755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solidFill>
                  <a:srgbClr val="05086F"/>
                </a:solidFill>
                <a:latin typeface="Impact" panose="020B0806030902050204" pitchFamily="34" charset="0"/>
              </a:rPr>
              <a:t>Moyennes et grandes sections</a:t>
            </a:r>
            <a:endParaRPr lang="fr-FR" sz="7200">
              <a:solidFill>
                <a:srgbClr val="05086F"/>
              </a:solidFill>
              <a:latin typeface="Impact" panose="020B080603090205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107932" y="6600029"/>
            <a:ext cx="755967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800" dirty="0">
                <a:solidFill>
                  <a:srgbClr val="1FB8E1"/>
                </a:solidFill>
                <a:latin typeface="Elephant"/>
              </a:rPr>
              <a:t>Une rentrée en automne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94242" y="7323304"/>
            <a:ext cx="6771189" cy="2662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756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BAEB-82DF-A374-F0BA-718F38AB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22A89D-3FC5-D6E3-FDB9-9E3C70F30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F8CDECB-5437-FD85-4D0A-851A4B420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792"/>
            <a:ext cx="7861952" cy="10902605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8337A35-EAFF-0AE0-1EDD-E8A49883EDD6}"/>
              </a:ext>
            </a:extLst>
          </p:cNvPr>
          <p:cNvSpPr txBox="1"/>
          <p:nvPr/>
        </p:nvSpPr>
        <p:spPr>
          <a:xfrm>
            <a:off x="7050341" y="10289252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1E7560-9A12-924A-C4EC-F44F5A87DAF5}"/>
              </a:ext>
            </a:extLst>
          </p:cNvPr>
          <p:cNvSpPr txBox="1"/>
          <p:nvPr/>
        </p:nvSpPr>
        <p:spPr>
          <a:xfrm>
            <a:off x="51757" y="217895"/>
            <a:ext cx="775843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Elephant"/>
              </a:rPr>
              <a:t>Mercredis de Septembre/octobre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B4329A81-47C3-1D0C-D9BD-5DACA22A1149}"/>
              </a:ext>
            </a:extLst>
          </p:cNvPr>
          <p:cNvSpPr txBox="1"/>
          <p:nvPr/>
        </p:nvSpPr>
        <p:spPr>
          <a:xfrm>
            <a:off x="3965759" y="4682424"/>
            <a:ext cx="2049462" cy="10937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buNone/>
            </a:pPr>
            <a:endParaRPr lang="fr-FR"/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D7EF81C8-1C15-76F9-D301-637F41B7BEC1}"/>
              </a:ext>
            </a:extLst>
          </p:cNvPr>
          <p:cNvSpPr txBox="1"/>
          <p:nvPr/>
        </p:nvSpPr>
        <p:spPr>
          <a:xfrm>
            <a:off x="3965759" y="4682468"/>
            <a:ext cx="2323738" cy="1580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buNone/>
            </a:pPr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323305"/>
              </p:ext>
            </p:extLst>
          </p:nvPr>
        </p:nvGraphicFramePr>
        <p:xfrm>
          <a:off x="95090" y="1172139"/>
          <a:ext cx="7646607" cy="9151320"/>
        </p:xfrm>
        <a:graphic>
          <a:graphicData uri="http://schemas.openxmlformats.org/drawingml/2006/table">
            <a:tbl>
              <a:tblPr/>
              <a:tblGrid>
                <a:gridCol w="1171615">
                  <a:extLst>
                    <a:ext uri="{9D8B030D-6E8A-4147-A177-3AD203B41FA5}">
                      <a16:colId xmlns:a16="http://schemas.microsoft.com/office/drawing/2014/main" val="1067897834"/>
                    </a:ext>
                  </a:extLst>
                </a:gridCol>
                <a:gridCol w="1171615">
                  <a:extLst>
                    <a:ext uri="{9D8B030D-6E8A-4147-A177-3AD203B41FA5}">
                      <a16:colId xmlns:a16="http://schemas.microsoft.com/office/drawing/2014/main" val="518804872"/>
                    </a:ext>
                  </a:extLst>
                </a:gridCol>
                <a:gridCol w="1171615">
                  <a:extLst>
                    <a:ext uri="{9D8B030D-6E8A-4147-A177-3AD203B41FA5}">
                      <a16:colId xmlns:a16="http://schemas.microsoft.com/office/drawing/2014/main" val="4101214258"/>
                    </a:ext>
                  </a:extLst>
                </a:gridCol>
                <a:gridCol w="1442092">
                  <a:extLst>
                    <a:ext uri="{9D8B030D-6E8A-4147-A177-3AD203B41FA5}">
                      <a16:colId xmlns:a16="http://schemas.microsoft.com/office/drawing/2014/main" val="1513875383"/>
                    </a:ext>
                  </a:extLst>
                </a:gridCol>
                <a:gridCol w="1409179">
                  <a:extLst>
                    <a:ext uri="{9D8B030D-6E8A-4147-A177-3AD203B41FA5}">
                      <a16:colId xmlns:a16="http://schemas.microsoft.com/office/drawing/2014/main" val="835160517"/>
                    </a:ext>
                  </a:extLst>
                </a:gridCol>
                <a:gridCol w="1280491">
                  <a:extLst>
                    <a:ext uri="{9D8B030D-6E8A-4147-A177-3AD203B41FA5}">
                      <a16:colId xmlns:a16="http://schemas.microsoft.com/office/drawing/2014/main" val="3953159665"/>
                    </a:ext>
                  </a:extLst>
                </a:gridCol>
              </a:tblGrid>
              <a:tr h="54346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 09/09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23/09</a:t>
                      </a:r>
                      <a:endParaRPr lang="fr-FR" sz="16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30/09</a:t>
                      </a:r>
                      <a:endParaRPr lang="fr-FR" sz="16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7/10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14/10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889621"/>
                  </a:ext>
                </a:extLst>
              </a:tr>
              <a:tr h="116457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kern="1200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</a:t>
                      </a:r>
                      <a:endParaRPr lang="en-US" sz="1600" b="0" i="0" u="none" strike="noStrike" kern="1200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Météo des émotions</a:t>
                      </a:r>
                      <a:endParaRPr lang="fr-FR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kern="1200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</a:t>
                      </a:r>
                      <a:endParaRPr lang="en-US" sz="1600" b="0" i="0" u="none" strike="noStrike" kern="1200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Météo des émotions</a:t>
                      </a:r>
                      <a:endParaRPr lang="fr-FR" dirty="0"/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9h/9h30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Rituel du matin 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Météo</a:t>
                      </a:r>
                      <a:r>
                        <a:rPr lang="fr-FR" sz="16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émotions </a:t>
                      </a:r>
                      <a:endParaRPr lang="fr-FR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9h/9h30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Rituel du matin 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Météo</a:t>
                      </a:r>
                      <a:r>
                        <a:rPr lang="fr-FR" sz="16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émotions </a:t>
                      </a:r>
                      <a:endParaRPr lang="fr-FR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9h/9h30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Rituel du matin 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Météo</a:t>
                      </a:r>
                      <a:r>
                        <a:rPr lang="fr-FR" sz="16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émotions </a:t>
                      </a:r>
                      <a:endParaRPr lang="fr-FR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fr-FR" sz="1600" b="1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9h/9h30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Rituel du matin </a:t>
                      </a:r>
                    </a:p>
                    <a:p>
                      <a:pPr algn="ctr"/>
                      <a:r>
                        <a:rPr lang="fr-FR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Météo</a:t>
                      </a:r>
                      <a:r>
                        <a:rPr lang="fr-FR" sz="16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émotions </a:t>
                      </a:r>
                      <a:endParaRPr lang="fr-FR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917924"/>
                  </a:ext>
                </a:extLst>
              </a:tr>
              <a:tr h="384310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*Cartable coloré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*Relais sportif au parc Bellerive </a:t>
                      </a:r>
                    </a:p>
                    <a:p>
                      <a:pPr lvl="0" algn="ctr">
                        <a:buNone/>
                      </a:pP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4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*Marque page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*1,2,3 Soleil au parc Bellerive</a:t>
                      </a:r>
                    </a:p>
                    <a:p>
                      <a:pPr lvl="0" algn="ctr">
                        <a:buNone/>
                      </a:pP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*Mon hérisson de bâtons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</a:t>
                      </a:r>
                    </a:p>
                    <a:p>
                      <a:pPr lvl="0" algn="ctr">
                        <a:buNone/>
                      </a:pP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*Petit renard de coton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*Relais des balles de couleurs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*Eperviers en assiettes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*A la recherche de feuilles au Parc Bellerive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ePtit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hérisson haut en couleurs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 la coordination des couleurs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879703"/>
                  </a:ext>
                </a:extLst>
              </a:tr>
              <a:tr h="69874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dirty="0">
                          <a:latin typeface="Calibri"/>
                        </a:rPr>
                        <a:t>REPAS ET TEMPS CALME 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dirty="0">
                          <a:latin typeface="Calibri"/>
                        </a:rPr>
                        <a:t>REPAS ET TEMPS CALME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latin typeface="Calibri"/>
                        </a:rPr>
                        <a:t>REPAS ET 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latin typeface="Calibri"/>
                        </a:rPr>
                        <a:t>REPAS ET TEMPS </a:t>
                      </a:r>
                    </a:p>
                    <a:p>
                      <a:pPr algn="ctr"/>
                      <a:r>
                        <a:rPr lang="fr-FR" sz="1600" b="1" dirty="0">
                          <a:latin typeface="Calibri"/>
                        </a:rPr>
                        <a:t>CALME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latin typeface="Calibri"/>
                        </a:rPr>
                        <a:t>REPAS ET TEMPS </a:t>
                      </a:r>
                    </a:p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latin typeface="Calibri"/>
                        </a:rPr>
                        <a:t>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latin typeface="Calibri"/>
                        </a:rPr>
                        <a:t>REPAS ET 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177290"/>
                  </a:ext>
                </a:extLst>
              </a:tr>
              <a:tr h="279498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*Poule/renard/Vipère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*Le béret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*Statue musicale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*Poissons pêcheurs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*Parcours des animaux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*Chifoumi sportif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*Finition des renards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*Parcours de motricité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*Mon arbre feuillu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*Loup famille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*Parcours des sens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900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83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-1"/>
            <a:ext cx="7559156" cy="1069254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8637" y="10322481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0" y="1541791"/>
            <a:ext cx="7569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600">
                <a:solidFill>
                  <a:srgbClr val="05086F"/>
                </a:solidFill>
                <a:latin typeface="Impact" panose="020B0806030902050204" pitchFamily="34" charset="0"/>
              </a:rPr>
              <a:t>CP</a:t>
            </a:r>
            <a:endParaRPr lang="fr-FR" sz="7200">
              <a:solidFill>
                <a:srgbClr val="05086F"/>
              </a:solidFill>
              <a:latin typeface="Impact" panose="020B080603090205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9379" y="6868840"/>
            <a:ext cx="7569054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200" dirty="0">
                <a:solidFill>
                  <a:srgbClr val="030870"/>
                </a:solidFill>
                <a:latin typeface="Elephant"/>
              </a:rPr>
              <a:t>L'humanité</a:t>
            </a:r>
            <a:endParaRPr lang="fr-FR" sz="2200" dirty="0">
              <a:solidFill>
                <a:srgbClr val="030870"/>
              </a:solidFill>
              <a:latin typeface="Elephant" panose="020209040905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41381" y="8491780"/>
            <a:ext cx="6272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>
                <a:latin typeface="Candara Light" panose="020E0502030303020204" pitchFamily="34" charset="0"/>
              </a:rPr>
              <a:t>Eveiller l’enfant à son environnement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>
                <a:latin typeface="Candara Light" panose="020E0502030303020204" pitchFamily="34" charset="0"/>
              </a:rPr>
              <a:t>Encourager à la découverte de ce qui l’entoure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>
                <a:latin typeface="Candara Light" panose="020E0502030303020204" pitchFamily="34" charset="0"/>
              </a:rPr>
              <a:t>Eveiller la curiosité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>
                <a:latin typeface="Candara Light" panose="020E0502030303020204" pitchFamily="34" charset="0"/>
              </a:rPr>
              <a:t>Découvrir l’art </a:t>
            </a:r>
          </a:p>
        </p:txBody>
      </p:sp>
      <p:sp>
        <p:nvSpPr>
          <p:cNvPr id="3" name="Rectangle 2"/>
          <p:cNvSpPr/>
          <p:nvPr/>
        </p:nvSpPr>
        <p:spPr>
          <a:xfrm>
            <a:off x="144780" y="7536180"/>
            <a:ext cx="7216140" cy="2537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81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-144463"/>
            <a:ext cx="7881870" cy="10930225"/>
          </a:xfrm>
        </p:spPr>
      </p:pic>
      <p:sp>
        <p:nvSpPr>
          <p:cNvPr id="5" name="ZoneTexte 4"/>
          <p:cNvSpPr txBox="1"/>
          <p:nvPr/>
        </p:nvSpPr>
        <p:spPr>
          <a:xfrm>
            <a:off x="7319797" y="10322481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591" y="363034"/>
            <a:ext cx="775843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Elephant"/>
              </a:rPr>
              <a:t>Mercredis de Septembre/octobre</a:t>
            </a:r>
            <a:endParaRPr lang="fr-FR" sz="2400" b="1" dirty="0">
              <a:solidFill>
                <a:schemeClr val="bg1"/>
              </a:solidFill>
              <a:latin typeface="Elephant" panose="02020904090505020303" pitchFamily="18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481700"/>
              </p:ext>
            </p:extLst>
          </p:nvPr>
        </p:nvGraphicFramePr>
        <p:xfrm>
          <a:off x="190180" y="1298857"/>
          <a:ext cx="7359137" cy="8675252"/>
        </p:xfrm>
        <a:graphic>
          <a:graphicData uri="http://schemas.openxmlformats.org/drawingml/2006/table">
            <a:tbl>
              <a:tblPr/>
              <a:tblGrid>
                <a:gridCol w="1306195">
                  <a:extLst>
                    <a:ext uri="{9D8B030D-6E8A-4147-A177-3AD203B41FA5}">
                      <a16:colId xmlns:a16="http://schemas.microsoft.com/office/drawing/2014/main" val="1020663159"/>
                    </a:ext>
                  </a:extLst>
                </a:gridCol>
                <a:gridCol w="1227031">
                  <a:extLst>
                    <a:ext uri="{9D8B030D-6E8A-4147-A177-3AD203B41FA5}">
                      <a16:colId xmlns:a16="http://schemas.microsoft.com/office/drawing/2014/main" val="1697081585"/>
                    </a:ext>
                  </a:extLst>
                </a:gridCol>
                <a:gridCol w="1284449">
                  <a:extLst>
                    <a:ext uri="{9D8B030D-6E8A-4147-A177-3AD203B41FA5}">
                      <a16:colId xmlns:a16="http://schemas.microsoft.com/office/drawing/2014/main" val="1790725955"/>
                    </a:ext>
                  </a:extLst>
                </a:gridCol>
                <a:gridCol w="1266611">
                  <a:extLst>
                    <a:ext uri="{9D8B030D-6E8A-4147-A177-3AD203B41FA5}">
                      <a16:colId xmlns:a16="http://schemas.microsoft.com/office/drawing/2014/main" val="4024175622"/>
                    </a:ext>
                  </a:extLst>
                </a:gridCol>
                <a:gridCol w="1156288">
                  <a:extLst>
                    <a:ext uri="{9D8B030D-6E8A-4147-A177-3AD203B41FA5}">
                      <a16:colId xmlns:a16="http://schemas.microsoft.com/office/drawing/2014/main" val="2025217034"/>
                    </a:ext>
                  </a:extLst>
                </a:gridCol>
                <a:gridCol w="1118563">
                  <a:extLst>
                    <a:ext uri="{9D8B030D-6E8A-4147-A177-3AD203B41FA5}">
                      <a16:colId xmlns:a16="http://schemas.microsoft.com/office/drawing/2014/main" val="2981968290"/>
                    </a:ext>
                  </a:extLst>
                </a:gridCol>
              </a:tblGrid>
              <a:tr h="77260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 09/09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23/09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30/09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7/10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14/10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987277"/>
                  </a:ext>
                </a:extLst>
              </a:tr>
              <a:tr h="12879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Rituel du matin </a:t>
                      </a:r>
                      <a:endParaRPr lang="fr-FR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Rituel du matin </a:t>
                      </a:r>
                      <a:endParaRPr lang="fr-FR" dirty="0"/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9h/9h30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Rituel du matin </a:t>
                      </a:r>
                    </a:p>
                    <a:p>
                      <a:pPr algn="ctr" fontAlgn="ctr"/>
                      <a:endParaRPr lang="fr-FR" sz="160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9h/9h30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Rituel du matin </a:t>
                      </a:r>
                    </a:p>
                    <a:p>
                      <a:pPr algn="ctr" fontAlgn="ctr"/>
                      <a:endParaRPr lang="fr-FR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9h/9h30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Rituel du matin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9h/9h30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Rituel du matin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044849"/>
                  </a:ext>
                </a:extLst>
              </a:tr>
              <a:tr h="263690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*Jeux de présentation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*Poissons pêcheur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*Initiation Pétanque avec les Boulistes de Monteux</a:t>
                      </a:r>
                    </a:p>
                    <a:p>
                      <a:pPr lvl="0" algn="ctr">
                        <a:buNone/>
                      </a:pPr>
                      <a:endParaRPr lang="fr-FR" sz="1800" baseline="0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*Course relai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*Chasse au trésor</a:t>
                      </a:r>
                    </a:p>
                    <a:p>
                      <a:pPr lvl="0" algn="ctr">
                        <a:buNone/>
                      </a:pPr>
                      <a:endParaRPr lang="fr-FR" sz="1800" baseline="0" dirty="0"/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*Loup glacé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*Ramasse plots ( course)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*Béret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*L'apprentissage des métiers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*Maison couleur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*Duel </a:t>
                      </a:r>
                      <a:r>
                        <a:rPr lang="fr-FR" sz="1800" baseline="0" dirty="0" err="1"/>
                        <a:t>touch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</a:t>
                      </a:r>
                      <a:r>
                        <a:rPr lang="fr-FR" sz="1800" baseline="0" dirty="0" err="1"/>
                        <a:t>Parcour</a:t>
                      </a:r>
                      <a:r>
                        <a:rPr lang="fr-FR" sz="1800" baseline="0" dirty="0"/>
                        <a:t> de motricité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*La rivière aux crocos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66772"/>
                  </a:ext>
                </a:extLst>
              </a:tr>
              <a:tr h="85594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REPAS ET TEMPS CALME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REPAS ET TEMPS CALME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REPAS</a:t>
                      </a:r>
                      <a:r>
                        <a:rPr lang="fr-FR" sz="1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ET 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REPAS ET 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REPAS ET 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REPAS ET 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183820"/>
                  </a:ext>
                </a:extLst>
              </a:tr>
              <a:tr h="300604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*Main dans la main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fr-FR" sz="1800" baseline="0" dirty="0"/>
                        <a:t>*Fabrication du jeux des humeurs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*Les saisons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*Parcours cohésion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*Peinture à ballon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*Brosse </a:t>
                      </a:r>
                      <a:r>
                        <a:rPr lang="fr-FR" sz="1800" baseline="0" dirty="0" err="1"/>
                        <a:t>brosse</a:t>
                      </a:r>
                      <a:endParaRPr lang="fr-FR" sz="1800" baseline="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*La course aux métiers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*Forêt magique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*Carré magique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aseline="0" dirty="0"/>
                        <a:t>*jeux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aseline="0" dirty="0"/>
                        <a:t>*Offre ton plus beau dessin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191998"/>
                  </a:ext>
                </a:extLst>
              </a:tr>
            </a:tbl>
          </a:graphicData>
        </a:graphic>
      </p:graphicFrame>
      <p:sp>
        <p:nvSpPr>
          <p:cNvPr id="3" name="AutoShape 4" descr="Image vectorielle Baguette magique dorée. Illustration vectoriell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vectorielle Baguette magique dorée. Illustration vectorielle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12" descr="5款电影元素设计矢量素材PNG图片素材下载_图片编号yvoekzmq-免抠素材网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745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-1"/>
            <a:ext cx="7553737" cy="1068488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419" y="10315550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8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0" y="1437287"/>
            <a:ext cx="755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600">
                <a:solidFill>
                  <a:srgbClr val="05086F"/>
                </a:solidFill>
                <a:latin typeface="Impact" panose="020B0806030902050204" pitchFamily="34" charset="0"/>
              </a:rPr>
              <a:t>CE1 / CE2</a:t>
            </a:r>
            <a:endParaRPr lang="fr-FR" sz="7200">
              <a:solidFill>
                <a:srgbClr val="05086F"/>
              </a:solidFill>
              <a:latin typeface="Impact" panose="020B080603090205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7008326"/>
            <a:ext cx="7559728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200" dirty="0">
                <a:solidFill>
                  <a:srgbClr val="22550A"/>
                </a:solidFill>
                <a:latin typeface="Elephant"/>
              </a:rPr>
              <a:t>- Mondes imaginaires- </a:t>
            </a:r>
          </a:p>
        </p:txBody>
      </p:sp>
      <p:sp>
        <p:nvSpPr>
          <p:cNvPr id="3" name="Rectangle 2"/>
          <p:cNvSpPr/>
          <p:nvPr/>
        </p:nvSpPr>
        <p:spPr>
          <a:xfrm flipV="1">
            <a:off x="320040" y="7536180"/>
            <a:ext cx="6949440" cy="2506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7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6" y="0"/>
            <a:ext cx="7767994" cy="10716808"/>
          </a:xfrm>
        </p:spPr>
      </p:pic>
      <p:sp>
        <p:nvSpPr>
          <p:cNvPr id="5" name="ZoneTexte 4"/>
          <p:cNvSpPr txBox="1"/>
          <p:nvPr/>
        </p:nvSpPr>
        <p:spPr>
          <a:xfrm>
            <a:off x="7298373" y="10285425"/>
            <a:ext cx="75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9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8066" y="524467"/>
            <a:ext cx="7758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>
                <a:solidFill>
                  <a:schemeClr val="bg1"/>
                </a:solidFill>
                <a:latin typeface="Elephant" panose="02020904090505020303" pitchFamily="18" charset="0"/>
              </a:rPr>
              <a:t>Mercredis de Janvier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586050"/>
              </p:ext>
            </p:extLst>
          </p:nvPr>
        </p:nvGraphicFramePr>
        <p:xfrm>
          <a:off x="38066" y="1355799"/>
          <a:ext cx="7640234" cy="8867576"/>
        </p:xfrm>
        <a:graphic>
          <a:graphicData uri="http://schemas.openxmlformats.org/drawingml/2006/table">
            <a:tbl>
              <a:tblPr/>
              <a:tblGrid>
                <a:gridCol w="1397772">
                  <a:extLst>
                    <a:ext uri="{9D8B030D-6E8A-4147-A177-3AD203B41FA5}">
                      <a16:colId xmlns:a16="http://schemas.microsoft.com/office/drawing/2014/main" val="2632279322"/>
                    </a:ext>
                  </a:extLst>
                </a:gridCol>
                <a:gridCol w="1397772">
                  <a:extLst>
                    <a:ext uri="{9D8B030D-6E8A-4147-A177-3AD203B41FA5}">
                      <a16:colId xmlns:a16="http://schemas.microsoft.com/office/drawing/2014/main" val="1453671054"/>
                    </a:ext>
                  </a:extLst>
                </a:gridCol>
                <a:gridCol w="1397772">
                  <a:extLst>
                    <a:ext uri="{9D8B030D-6E8A-4147-A177-3AD203B41FA5}">
                      <a16:colId xmlns:a16="http://schemas.microsoft.com/office/drawing/2014/main" val="4162844690"/>
                    </a:ext>
                  </a:extLst>
                </a:gridCol>
                <a:gridCol w="1265503">
                  <a:extLst>
                    <a:ext uri="{9D8B030D-6E8A-4147-A177-3AD203B41FA5}">
                      <a16:colId xmlns:a16="http://schemas.microsoft.com/office/drawing/2014/main" val="284534169"/>
                    </a:ext>
                  </a:extLst>
                </a:gridCol>
                <a:gridCol w="1028221">
                  <a:extLst>
                    <a:ext uri="{9D8B030D-6E8A-4147-A177-3AD203B41FA5}">
                      <a16:colId xmlns:a16="http://schemas.microsoft.com/office/drawing/2014/main" val="3324064249"/>
                    </a:ext>
                  </a:extLst>
                </a:gridCol>
                <a:gridCol w="1153194">
                  <a:extLst>
                    <a:ext uri="{9D8B030D-6E8A-4147-A177-3AD203B41FA5}">
                      <a16:colId xmlns:a16="http://schemas.microsoft.com/office/drawing/2014/main" val="2525135252"/>
                    </a:ext>
                  </a:extLst>
                </a:gridCol>
              </a:tblGrid>
              <a:tr h="6458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 09/09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16/09</a:t>
                      </a:r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23/09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30/09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7/10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MERCREDI 14/10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380469"/>
                  </a:ext>
                </a:extLst>
              </a:tr>
              <a:tr h="140907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programme Picto</a:t>
                      </a:r>
                      <a:endParaRPr lang="fr-FR" dirty="0"/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programme Picto</a:t>
                      </a:r>
                      <a:endParaRPr lang="fr-FR" dirty="0"/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9h/9h30</a:t>
                      </a: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programme Picto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programme Picto</a:t>
                      </a:r>
                      <a:endParaRPr lang="fr-FR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programme Picto</a:t>
                      </a:r>
                      <a:endParaRPr lang="fr-FR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9h/9h30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Rituel du matin programme Picto</a:t>
                      </a:r>
                      <a:endParaRPr lang="fr-FR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890373"/>
                  </a:ext>
                </a:extLst>
              </a:tr>
              <a:tr h="279858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*Thème ou thème pas</a:t>
                      </a:r>
                    </a:p>
                    <a:p>
                      <a:pPr lvl="0" algn="ctr">
                        <a:buNone/>
                      </a:pP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*Création de décors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 sportifs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*Pâte à sel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 sportif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*Pâte à sel 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 sportifs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="1" baseline="0" dirty="0"/>
                        <a:t>*Initiation pétanque avec les Boulistes de Monteux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*Mise </a:t>
                      </a:r>
                      <a:r>
                        <a:rPr lang="pt-BR" sz="18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800" b="1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scène</a:t>
                      </a:r>
                    </a:p>
                    <a:p>
                      <a:pPr lvl="0" algn="ctr">
                        <a:buNone/>
                      </a:pP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  <a:r>
                        <a:rPr lang="pt-BR" sz="18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Jeux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800" b="1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sportifs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955424"/>
                  </a:ext>
                </a:extLst>
              </a:tr>
              <a:tr h="7045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REPAS ET 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REPAS ET </a:t>
                      </a:r>
                    </a:p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REPAS ET </a:t>
                      </a:r>
                    </a:p>
                    <a:p>
                      <a:pPr algn="ctr"/>
                      <a:r>
                        <a:rPr lang="fr-FR" sz="1600" b="1" dirty="0"/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REPAS ET  </a:t>
                      </a:r>
                    </a:p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TEMPS CALME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609518"/>
                  </a:ext>
                </a:extLst>
              </a:tr>
              <a:tr h="3209558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*D couverte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*Sports à Bellerive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 sportifs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*Finition des décors</a:t>
                      </a:r>
                    </a:p>
                  </a:txBody>
                  <a:tcPr marL="9524" marR="9524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*Cinéma de Monteux au château d'eau "Charlie et les kangourous" </a:t>
                      </a:r>
                    </a:p>
                    <a:p>
                      <a:pPr lvl="0" algn="ctr">
                        <a:buNone/>
                      </a:pPr>
                      <a:endParaRPr lang="fr-FR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Retour 17h15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*Pâte à "peint"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 sportifs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*Jeux à la carte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*Jeux au Parc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*Jeux </a:t>
                      </a:r>
                      <a:r>
                        <a:rPr lang="fr-F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spotifs</a:t>
                      </a: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*Mise en scène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168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9576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7C43978A8BEA4A90ACE8FD57AFD7DA" ma:contentTypeVersion="18" ma:contentTypeDescription="Crée un document." ma:contentTypeScope="" ma:versionID="5b755cefb23010abd6c9c564924783f5">
  <xsd:schema xmlns:xsd="http://www.w3.org/2001/XMLSchema" xmlns:xs="http://www.w3.org/2001/XMLSchema" xmlns:p="http://schemas.microsoft.com/office/2006/metadata/properties" xmlns:ns2="3aa271d8-faa2-4b4b-9ccc-947650ed54d6" xmlns:ns3="971a49c3-db43-4458-b625-56d9f2a50158" targetNamespace="http://schemas.microsoft.com/office/2006/metadata/properties" ma:root="true" ma:fieldsID="1d25236bd0f200ee6eb6641f4e946304" ns2:_="" ns3:_="">
    <xsd:import namespace="3aa271d8-faa2-4b4b-9ccc-947650ed54d6"/>
    <xsd:import namespace="971a49c3-db43-4458-b625-56d9f2a5015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a271d8-faa2-4b4b-9ccc-947650ed54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6427ea2-44c5-4c2a-b8cb-ab9de6299001}" ma:internalName="TaxCatchAll" ma:showField="CatchAllData" ma:web="3aa271d8-faa2-4b4b-9ccc-947650ed54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a49c3-db43-4458-b625-56d9f2a501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4821ca44-6799-4273-af99-26aa3a4458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a49c3-db43-4458-b625-56d9f2a50158">
      <Terms xmlns="http://schemas.microsoft.com/office/infopath/2007/PartnerControls"/>
    </lcf76f155ced4ddcb4097134ff3c332f>
    <TaxCatchAll xmlns="3aa271d8-faa2-4b4b-9ccc-947650ed54d6" xsi:nil="true"/>
  </documentManagement>
</p:properties>
</file>

<file path=customXml/itemProps1.xml><?xml version="1.0" encoding="utf-8"?>
<ds:datastoreItem xmlns:ds="http://schemas.openxmlformats.org/officeDocument/2006/customXml" ds:itemID="{AC65F845-F3BA-497A-9E25-3D39C4225B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a271d8-faa2-4b4b-9ccc-947650ed54d6"/>
    <ds:schemaRef ds:uri="971a49c3-db43-4458-b625-56d9f2a501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0D0C09-6B7B-4D8D-A69F-BA6C37914F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73AC7F-2C88-4221-A1BA-10BE6DE6847A}">
  <ds:schemaRefs>
    <ds:schemaRef ds:uri="0c7f7420-6b8f-4bc7-b1d3-e4bafccf8663"/>
    <ds:schemaRef ds:uri="3aa271d8-faa2-4b4b-9ccc-947650ed54d6"/>
    <ds:schemaRef ds:uri="971a49c3-db43-4458-b625-56d9f2a50158"/>
    <ds:schemaRef ds:uri="aa4ffcf7-b463-44a3-a6b7-f9ba72c8b1b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932</Words>
  <Application>Microsoft Office PowerPoint</Application>
  <PresentationFormat>Personnalisé</PresentationFormat>
  <Paragraphs>282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Candara Light</vt:lpstr>
      <vt:lpstr>Courier New</vt:lpstr>
      <vt:lpstr>Elephant</vt:lpstr>
      <vt:lpstr>Impact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Coralie Bonmati</dc:creator>
  <cp:lastModifiedBy>Directeur Cabinet</cp:lastModifiedBy>
  <cp:revision>451</cp:revision>
  <cp:lastPrinted>2025-11-24T11:16:03Z</cp:lastPrinted>
  <dcterms:created xsi:type="dcterms:W3CDTF">2021-09-08T13:53:36Z</dcterms:created>
  <dcterms:modified xsi:type="dcterms:W3CDTF">2026-09-07T08:51:35Z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0x010100437C43978A8BEA4A90ACE8FD57AFD7DA</vt:lpwstr>
  </property>
  <property fmtid="{D5CDD505-2E9C-101B-9397-08002B2CF9AE}" pid="3" name="MediaServiceImageTags">
    <vt:lpwstr/>
  </property>
</Properties>
</file>